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3"/>
  </p:notesMasterIdLst>
  <p:sldIdLst>
    <p:sldId id="256" r:id="rId2"/>
    <p:sldId id="266" r:id="rId3"/>
    <p:sldId id="263" r:id="rId4"/>
    <p:sldId id="272" r:id="rId5"/>
    <p:sldId id="270" r:id="rId6"/>
    <p:sldId id="265" r:id="rId7"/>
    <p:sldId id="268" r:id="rId8"/>
    <p:sldId id="261" r:id="rId9"/>
    <p:sldId id="262" r:id="rId10"/>
    <p:sldId id="259" r:id="rId11"/>
    <p:sldId id="257" r:id="rId12"/>
    <p:sldId id="258" r:id="rId13"/>
    <p:sldId id="271" r:id="rId14"/>
    <p:sldId id="273" r:id="rId15"/>
    <p:sldId id="274" r:id="rId16"/>
    <p:sldId id="260" r:id="rId17"/>
    <p:sldId id="267" r:id="rId18"/>
    <p:sldId id="275" r:id="rId19"/>
    <p:sldId id="276" r:id="rId20"/>
    <p:sldId id="277" r:id="rId21"/>
    <p:sldId id="278"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78" d="100"/>
          <a:sy n="78" d="100"/>
        </p:scale>
        <p:origin x="-924"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A698C64-1EE5-4AAD-A621-8DD028C390E5}" type="datetimeFigureOut">
              <a:rPr lang="en-US" smtClean="0"/>
              <a:pPr/>
              <a:t>9/18/2012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A3B061F-24FC-4567-804D-F997AFD84D78}"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854D7AE-5F84-4B24-AB7D-1E7E22FC3386}" type="datetimeFigureOut">
              <a:rPr lang="en-US" smtClean="0"/>
              <a:pPr/>
              <a:t>9/18/2012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D098EFC-2750-427A-88B1-32EC9BCD72FF}"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854D7AE-5F84-4B24-AB7D-1E7E22FC3386}" type="datetimeFigureOut">
              <a:rPr lang="en-US" smtClean="0"/>
              <a:pPr/>
              <a:t>9/18/2012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D098EFC-2750-427A-88B1-32EC9BCD72FF}"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854D7AE-5F84-4B24-AB7D-1E7E22FC3386}" type="datetimeFigureOut">
              <a:rPr lang="en-US" smtClean="0"/>
              <a:pPr/>
              <a:t>9/18/2012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D098EFC-2750-427A-88B1-32EC9BCD72FF}"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854D7AE-5F84-4B24-AB7D-1E7E22FC3386}" type="datetimeFigureOut">
              <a:rPr lang="en-US" smtClean="0"/>
              <a:pPr/>
              <a:t>9/18/2012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D098EFC-2750-427A-88B1-32EC9BCD72FF}"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854D7AE-5F84-4B24-AB7D-1E7E22FC3386}" type="datetimeFigureOut">
              <a:rPr lang="en-US" smtClean="0"/>
              <a:pPr/>
              <a:t>9/18/2012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D098EFC-2750-427A-88B1-32EC9BCD72FF}"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854D7AE-5F84-4B24-AB7D-1E7E22FC3386}" type="datetimeFigureOut">
              <a:rPr lang="en-US" smtClean="0"/>
              <a:pPr/>
              <a:t>9/18/2012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D098EFC-2750-427A-88B1-32EC9BCD72FF}"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854D7AE-5F84-4B24-AB7D-1E7E22FC3386}" type="datetimeFigureOut">
              <a:rPr lang="en-US" smtClean="0"/>
              <a:pPr/>
              <a:t>9/18/2012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D098EFC-2750-427A-88B1-32EC9BCD72FF}"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854D7AE-5F84-4B24-AB7D-1E7E22FC3386}" type="datetimeFigureOut">
              <a:rPr lang="en-US" smtClean="0"/>
              <a:pPr/>
              <a:t>9/18/2012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D098EFC-2750-427A-88B1-32EC9BCD72FF}"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854D7AE-5F84-4B24-AB7D-1E7E22FC3386}" type="datetimeFigureOut">
              <a:rPr lang="en-US" smtClean="0"/>
              <a:pPr/>
              <a:t>9/18/2012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D098EFC-2750-427A-88B1-32EC9BCD72FF}"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854D7AE-5F84-4B24-AB7D-1E7E22FC3386}" type="datetimeFigureOut">
              <a:rPr lang="en-US" smtClean="0"/>
              <a:pPr/>
              <a:t>9/18/2012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D098EFC-2750-427A-88B1-32EC9BCD72FF}"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854D7AE-5F84-4B24-AB7D-1E7E22FC3386}" type="datetimeFigureOut">
              <a:rPr lang="en-US" smtClean="0"/>
              <a:pPr/>
              <a:t>9/18/2012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D098EFC-2750-427A-88B1-32EC9BCD72FF}"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srcRect/>
          <a:tile tx="0" ty="0" sx="100000" sy="100000" flip="none" algn="tl"/>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854D7AE-5F84-4B24-AB7D-1E7E22FC3386}" type="datetimeFigureOut">
              <a:rPr lang="en-US" smtClean="0"/>
              <a:pPr/>
              <a:t>9/18/2012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D098EFC-2750-427A-88B1-32EC9BCD72FF}"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slideLayout" Target="../slideLayouts/slideLayout2.xml"/><Relationship Id="rId1" Type="http://schemas.openxmlformats.org/officeDocument/2006/relationships/video" Target="file:///C:\Users\Faiz\Desktop\Presentasi%20Dislpidemia\presentasi\How_Drugs_Make_Sense_HMG-CoA_Reductase_Inhibitors.mp4"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video" Target="file:///C:\Users\Faiz\Desktop\Presentasi%20Dislpidemia\presentasi\New_Concepts_in_Lipoprotein_0165.mp4"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video" Target="file:///C:\Users\Faiz\Desktop\Presentasi%20Dislpidemia\presentasi\Physiology_of_Lipoprotein_8176.mp4" TargetMode="External"/></Relationships>
</file>

<file path=ppt/slides/_rels/slide6.xml.rels><?xml version="1.0" encoding="UTF-8" standalone="yes"?>
<Relationships xmlns="http://schemas.openxmlformats.org/package/2006/relationships"><Relationship Id="rId2" Type="http://schemas.openxmlformats.org/officeDocument/2006/relationships/hyperlink" Target="http://www.mayoclinic.com/health/coronary-artery-disease/DS00064/DSECTION=risk-factors"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www.mayoclinic.com/health/coronary-artery-disease/DS00064/DSECTION=risk-factors"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www.cvtoolbox.com/cvtoolbox1/risk_calc/rc.html" TargetMode="External"/><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www.cvtoolbox.com/cvtoolbox1/risk_calc/rc.html" TargetMode="External"/><Relationship Id="rId2" Type="http://schemas.openxmlformats.org/officeDocument/2006/relationships/image" Target="../media/image5.gi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bodyPr>
          <a:lstStyle/>
          <a:p>
            <a:r>
              <a:rPr lang="en-US" sz="3200" dirty="0" err="1" smtClean="0"/>
              <a:t>Penatalaksanaan</a:t>
            </a:r>
            <a:r>
              <a:rPr lang="en-US" sz="3200" dirty="0" smtClean="0"/>
              <a:t> </a:t>
            </a:r>
            <a:r>
              <a:rPr lang="en-US" sz="3200" dirty="0" err="1" smtClean="0"/>
              <a:t>Dislipidemia</a:t>
            </a:r>
            <a:r>
              <a:rPr lang="en-US" sz="3200" dirty="0" smtClean="0"/>
              <a:t/>
            </a:r>
            <a:br>
              <a:rPr lang="en-US" sz="3200" dirty="0" smtClean="0"/>
            </a:br>
            <a:r>
              <a:rPr lang="en-US" sz="3200" dirty="0" err="1" smtClean="0"/>
              <a:t>Statin</a:t>
            </a:r>
            <a:r>
              <a:rPr lang="en-US" sz="3200" dirty="0" smtClean="0"/>
              <a:t> </a:t>
            </a:r>
            <a:r>
              <a:rPr lang="en-US" sz="3200" dirty="0" err="1" smtClean="0"/>
              <a:t>sebagai</a:t>
            </a:r>
            <a:r>
              <a:rPr lang="en-US" sz="3200" dirty="0" smtClean="0"/>
              <a:t> </a:t>
            </a:r>
            <a:r>
              <a:rPr lang="en-US" sz="3200" dirty="0" err="1" smtClean="0"/>
              <a:t>salah</a:t>
            </a:r>
            <a:r>
              <a:rPr lang="en-US" sz="3200" dirty="0" smtClean="0"/>
              <a:t> </a:t>
            </a:r>
            <a:r>
              <a:rPr lang="en-US" sz="3200" dirty="0" err="1" smtClean="0"/>
              <a:t>satu</a:t>
            </a:r>
            <a:r>
              <a:rPr lang="en-US" sz="3200" dirty="0" smtClean="0"/>
              <a:t> </a:t>
            </a:r>
            <a:r>
              <a:rPr lang="en-US" sz="3200" dirty="0" err="1" smtClean="0"/>
              <a:t>modalitas</a:t>
            </a:r>
            <a:r>
              <a:rPr lang="en-US" sz="3200" dirty="0" smtClean="0"/>
              <a:t> </a:t>
            </a:r>
            <a:r>
              <a:rPr lang="en-US" sz="3200" dirty="0" err="1" smtClean="0"/>
              <a:t>terapi</a:t>
            </a:r>
            <a:endParaRPr lang="en-US" sz="3200" dirty="0"/>
          </a:p>
        </p:txBody>
      </p:sp>
      <p:sp>
        <p:nvSpPr>
          <p:cNvPr id="3" name="Subtitle 2"/>
          <p:cNvSpPr>
            <a:spLocks noGrp="1"/>
          </p:cNvSpPr>
          <p:nvPr>
            <p:ph type="subTitle" idx="1"/>
          </p:nvPr>
        </p:nvSpPr>
        <p:spPr/>
        <p:txBody>
          <a:bodyPr/>
          <a:lstStyle/>
          <a:p>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457200" y="685800"/>
          <a:ext cx="8229600" cy="4904874"/>
        </p:xfrm>
        <a:graphic>
          <a:graphicData uri="http://schemas.openxmlformats.org/drawingml/2006/table">
            <a:tbl>
              <a:tblPr firstRow="1" bandRow="1">
                <a:tableStyleId>{5C22544A-7EE6-4342-B048-85BDC9FD1C3A}</a:tableStyleId>
              </a:tblPr>
              <a:tblGrid>
                <a:gridCol w="1028700"/>
                <a:gridCol w="1028700"/>
                <a:gridCol w="1028700"/>
                <a:gridCol w="1028700"/>
                <a:gridCol w="1028700"/>
                <a:gridCol w="1028700"/>
                <a:gridCol w="1028700"/>
                <a:gridCol w="1028700"/>
              </a:tblGrid>
              <a:tr h="457200">
                <a:tc gridSpan="2">
                  <a:txBody>
                    <a:bodyPr/>
                    <a:lstStyle/>
                    <a:p>
                      <a:pPr algn="ctr"/>
                      <a:r>
                        <a:rPr lang="en-US" sz="1200" dirty="0" smtClean="0"/>
                        <a:t>LDL</a:t>
                      </a:r>
                      <a:endParaRPr lang="en-US" sz="1200" dirty="0"/>
                    </a:p>
                  </a:txBody>
                  <a:tcPr/>
                </a:tc>
                <a:tc hMerge="1">
                  <a:txBody>
                    <a:bodyPr/>
                    <a:lstStyle/>
                    <a:p>
                      <a:endParaRPr lang="en-US" dirty="0"/>
                    </a:p>
                  </a:txBody>
                  <a:tcPr/>
                </a:tc>
                <a:tc gridSpan="2">
                  <a:txBody>
                    <a:bodyPr/>
                    <a:lstStyle/>
                    <a:p>
                      <a:r>
                        <a:rPr lang="en-US" sz="1200" dirty="0" smtClean="0"/>
                        <a:t>HDL</a:t>
                      </a:r>
                      <a:endParaRPr lang="en-US" sz="1200" dirty="0"/>
                    </a:p>
                  </a:txBody>
                  <a:tcPr/>
                </a:tc>
                <a:tc hMerge="1">
                  <a:txBody>
                    <a:bodyPr/>
                    <a:lstStyle/>
                    <a:p>
                      <a:endParaRPr lang="en-US" dirty="0"/>
                    </a:p>
                  </a:txBody>
                  <a:tcPr/>
                </a:tc>
                <a:tc rowSpan="2">
                  <a:txBody>
                    <a:bodyPr/>
                    <a:lstStyle/>
                    <a:p>
                      <a:pPr algn="ctr"/>
                      <a:r>
                        <a:rPr lang="en-US" sz="1000" dirty="0" err="1" smtClean="0"/>
                        <a:t>Peningkatan</a:t>
                      </a:r>
                      <a:r>
                        <a:rPr lang="en-US" sz="1000" dirty="0" smtClean="0"/>
                        <a:t> VLDL</a:t>
                      </a:r>
                      <a:endParaRPr lang="en-US" sz="1000" dirty="0"/>
                    </a:p>
                  </a:txBody>
                  <a:tcPr anchor="ctr"/>
                </a:tc>
                <a:tc rowSpan="2">
                  <a:txBody>
                    <a:bodyPr/>
                    <a:lstStyle/>
                    <a:p>
                      <a:pPr algn="ctr"/>
                      <a:r>
                        <a:rPr lang="en-US" sz="1200" dirty="0" err="1" smtClean="0"/>
                        <a:t>Peningkatan</a:t>
                      </a:r>
                      <a:r>
                        <a:rPr lang="en-US" sz="1200" dirty="0" smtClean="0"/>
                        <a:t> IDL</a:t>
                      </a:r>
                      <a:endParaRPr lang="en-US" sz="1200" dirty="0"/>
                    </a:p>
                  </a:txBody>
                  <a:tcPr anchor="ctr"/>
                </a:tc>
                <a:tc rowSpan="2">
                  <a:txBody>
                    <a:bodyPr/>
                    <a:lstStyle/>
                    <a:p>
                      <a:pPr algn="ctr"/>
                      <a:r>
                        <a:rPr lang="en-US" sz="1200" dirty="0" err="1" smtClean="0"/>
                        <a:t>Peningkatan</a:t>
                      </a:r>
                      <a:r>
                        <a:rPr lang="en-US" sz="1200" dirty="0" smtClean="0"/>
                        <a:t> </a:t>
                      </a:r>
                      <a:r>
                        <a:rPr lang="en-US" sz="1200" dirty="0" err="1" smtClean="0"/>
                        <a:t>Chylomicron</a:t>
                      </a:r>
                      <a:endParaRPr lang="en-US" sz="1200" dirty="0"/>
                    </a:p>
                  </a:txBody>
                  <a:tcPr anchor="ctr"/>
                </a:tc>
                <a:tc rowSpan="2">
                  <a:txBody>
                    <a:bodyPr/>
                    <a:lstStyle/>
                    <a:p>
                      <a:pPr algn="ctr"/>
                      <a:r>
                        <a:rPr lang="en-US" sz="1200" dirty="0" err="1" smtClean="0"/>
                        <a:t>Peningkatan</a:t>
                      </a:r>
                      <a:r>
                        <a:rPr lang="en-US" sz="1200" baseline="0" dirty="0" smtClean="0"/>
                        <a:t> </a:t>
                      </a:r>
                      <a:r>
                        <a:rPr lang="en-US" sz="1200" baseline="0" dirty="0" err="1" smtClean="0"/>
                        <a:t>Lp</a:t>
                      </a:r>
                      <a:r>
                        <a:rPr lang="en-US" sz="1200" baseline="0" dirty="0" smtClean="0"/>
                        <a:t>(a)</a:t>
                      </a:r>
                      <a:endParaRPr lang="en-US" sz="1200" dirty="0"/>
                    </a:p>
                  </a:txBody>
                  <a:tcPr anchor="ctr"/>
                </a:tc>
              </a:tr>
              <a:tr h="381000">
                <a:tc>
                  <a:txBody>
                    <a:bodyPr/>
                    <a:lstStyle/>
                    <a:p>
                      <a:pPr algn="ctr"/>
                      <a:r>
                        <a:rPr lang="en-US" sz="1200" dirty="0" err="1" smtClean="0"/>
                        <a:t>Peningkatan</a:t>
                      </a:r>
                      <a:endParaRPr lang="en-US" sz="1200" dirty="0"/>
                    </a:p>
                  </a:txBody>
                  <a:tcPr/>
                </a:tc>
                <a:tc>
                  <a:txBody>
                    <a:bodyPr/>
                    <a:lstStyle/>
                    <a:p>
                      <a:pPr algn="ctr"/>
                      <a:r>
                        <a:rPr lang="en-US" sz="1200" dirty="0" err="1" smtClean="0"/>
                        <a:t>Menurun</a:t>
                      </a:r>
                      <a:endParaRPr lang="en-US" sz="1200" dirty="0"/>
                    </a:p>
                  </a:txBody>
                  <a:tcPr/>
                </a:tc>
                <a:tc>
                  <a:txBody>
                    <a:bodyPr/>
                    <a:lstStyle/>
                    <a:p>
                      <a:pPr algn="ctr"/>
                      <a:r>
                        <a:rPr lang="en-US" sz="1200" dirty="0" err="1" smtClean="0"/>
                        <a:t>Peningkatan</a:t>
                      </a:r>
                      <a:endParaRPr lang="en-US" sz="1200" dirty="0"/>
                    </a:p>
                  </a:txBody>
                  <a:tcPr/>
                </a:tc>
                <a:tc>
                  <a:txBody>
                    <a:bodyPr/>
                    <a:lstStyle/>
                    <a:p>
                      <a:pPr algn="ctr"/>
                      <a:r>
                        <a:rPr lang="en-US" sz="1200" dirty="0" err="1" smtClean="0"/>
                        <a:t>Menurun</a:t>
                      </a:r>
                      <a:endParaRPr lang="en-US" sz="1200" dirty="0"/>
                    </a:p>
                  </a:txBody>
                  <a:tcPr/>
                </a:tc>
                <a:tc vMerge="1">
                  <a:txBody>
                    <a:bodyPr/>
                    <a:lstStyle/>
                    <a:p>
                      <a:pPr algn="ctr"/>
                      <a:endParaRPr lang="en-US" dirty="0"/>
                    </a:p>
                  </a:txBody>
                  <a:tcPr/>
                </a:tc>
                <a:tc vMerge="1">
                  <a:txBody>
                    <a:bodyPr/>
                    <a:lstStyle/>
                    <a:p>
                      <a:pPr algn="ctr"/>
                      <a:endParaRPr lang="en-US" dirty="0"/>
                    </a:p>
                  </a:txBody>
                  <a:tcPr/>
                </a:tc>
                <a:tc vMerge="1">
                  <a:txBody>
                    <a:bodyPr/>
                    <a:lstStyle/>
                    <a:p>
                      <a:pPr algn="ctr"/>
                      <a:endParaRPr lang="en-US" dirty="0"/>
                    </a:p>
                  </a:txBody>
                  <a:tcPr/>
                </a:tc>
                <a:tc vMerge="1">
                  <a:txBody>
                    <a:bodyPr/>
                    <a:lstStyle/>
                    <a:p>
                      <a:pPr algn="ctr"/>
                      <a:endParaRPr lang="en-US" dirty="0"/>
                    </a:p>
                  </a:txBody>
                  <a:tcPr/>
                </a:tc>
              </a:tr>
              <a:tr h="4066674">
                <a:tc>
                  <a:txBody>
                    <a:bodyPr/>
                    <a:lstStyle/>
                    <a:p>
                      <a:pPr algn="just"/>
                      <a:r>
                        <a:rPr lang="en-US" sz="1000" dirty="0" err="1" smtClean="0"/>
                        <a:t>Hipotiroidisme</a:t>
                      </a:r>
                      <a:endParaRPr lang="en-US" sz="1000" dirty="0" smtClean="0"/>
                    </a:p>
                    <a:p>
                      <a:pPr algn="just"/>
                      <a:r>
                        <a:rPr lang="en-US" sz="1000" dirty="0" err="1" smtClean="0"/>
                        <a:t>Sindroma</a:t>
                      </a:r>
                      <a:r>
                        <a:rPr lang="en-US" sz="1000" dirty="0" smtClean="0"/>
                        <a:t> </a:t>
                      </a:r>
                      <a:r>
                        <a:rPr lang="en-US" sz="1000" dirty="0" err="1" smtClean="0"/>
                        <a:t>nefrotik</a:t>
                      </a:r>
                      <a:endParaRPr lang="en-US" sz="1000" dirty="0" smtClean="0"/>
                    </a:p>
                    <a:p>
                      <a:pPr algn="just"/>
                      <a:r>
                        <a:rPr lang="en-US" sz="1000" dirty="0" err="1" smtClean="0"/>
                        <a:t>Kolestasis</a:t>
                      </a:r>
                      <a:endParaRPr lang="en-US" sz="1000" dirty="0" smtClean="0"/>
                    </a:p>
                    <a:p>
                      <a:pPr algn="just"/>
                      <a:r>
                        <a:rPr lang="en-US" sz="1000" dirty="0" smtClean="0"/>
                        <a:t>Acute</a:t>
                      </a:r>
                      <a:r>
                        <a:rPr lang="en-US" sz="1000" baseline="0" dirty="0" smtClean="0"/>
                        <a:t> intermittent </a:t>
                      </a:r>
                      <a:r>
                        <a:rPr lang="en-US" sz="1000" baseline="0" dirty="0" err="1" smtClean="0"/>
                        <a:t>porphyria</a:t>
                      </a:r>
                      <a:endParaRPr lang="en-US" sz="1000" baseline="0" dirty="0" smtClean="0"/>
                    </a:p>
                    <a:p>
                      <a:pPr algn="just"/>
                      <a:r>
                        <a:rPr lang="en-US" sz="1000" baseline="0" dirty="0" smtClean="0"/>
                        <a:t>Anorexia nervosa</a:t>
                      </a:r>
                    </a:p>
                    <a:p>
                      <a:pPr algn="just"/>
                      <a:r>
                        <a:rPr lang="en-US" sz="1000" baseline="0" dirty="0" err="1" smtClean="0"/>
                        <a:t>Hepatoma</a:t>
                      </a:r>
                      <a:endParaRPr lang="en-US" sz="1000" baseline="0" dirty="0" smtClean="0"/>
                    </a:p>
                    <a:p>
                      <a:pPr algn="just"/>
                      <a:r>
                        <a:rPr lang="en-US" sz="1000" baseline="0" dirty="0" err="1" smtClean="0"/>
                        <a:t>Obat</a:t>
                      </a:r>
                      <a:r>
                        <a:rPr lang="en-US" sz="1000" baseline="0" dirty="0" smtClean="0"/>
                        <a:t> (</a:t>
                      </a:r>
                      <a:r>
                        <a:rPr lang="en-US" sz="1000" baseline="0" dirty="0" err="1" smtClean="0"/>
                        <a:t>Thiazid</a:t>
                      </a:r>
                      <a:r>
                        <a:rPr lang="en-US" sz="1000" baseline="0" dirty="0" smtClean="0"/>
                        <a:t>, </a:t>
                      </a:r>
                      <a:r>
                        <a:rPr lang="en-US" sz="1000" baseline="0" dirty="0" err="1" smtClean="0"/>
                        <a:t>tegretol</a:t>
                      </a:r>
                      <a:r>
                        <a:rPr lang="en-US" sz="1000" baseline="0" dirty="0" smtClean="0"/>
                        <a:t>)</a:t>
                      </a:r>
                      <a:endParaRPr lang="en-US" sz="1100" dirty="0"/>
                    </a:p>
                  </a:txBody>
                  <a:tcPr/>
                </a:tc>
                <a:tc>
                  <a:txBody>
                    <a:bodyPr/>
                    <a:lstStyle/>
                    <a:p>
                      <a:pPr algn="just"/>
                      <a:r>
                        <a:rPr lang="en-US" sz="1100" dirty="0" err="1" smtClean="0"/>
                        <a:t>Penyakit</a:t>
                      </a:r>
                      <a:r>
                        <a:rPr lang="en-US" sz="1100" dirty="0" smtClean="0"/>
                        <a:t> liver </a:t>
                      </a:r>
                      <a:r>
                        <a:rPr lang="en-US" sz="1100" dirty="0" err="1" smtClean="0"/>
                        <a:t>berat</a:t>
                      </a:r>
                      <a:endParaRPr lang="en-US" sz="1100" dirty="0" smtClean="0"/>
                    </a:p>
                    <a:p>
                      <a:pPr algn="just"/>
                      <a:r>
                        <a:rPr lang="en-US" sz="1100" dirty="0" err="1" smtClean="0"/>
                        <a:t>Malabsorbsi</a:t>
                      </a:r>
                      <a:endParaRPr lang="en-US" sz="1100" dirty="0" smtClean="0"/>
                    </a:p>
                    <a:p>
                      <a:pPr algn="just"/>
                      <a:r>
                        <a:rPr lang="en-US" sz="1100" dirty="0" err="1" smtClean="0"/>
                        <a:t>Malnutrisi</a:t>
                      </a:r>
                      <a:endParaRPr lang="en-US" sz="1100" dirty="0" smtClean="0"/>
                    </a:p>
                    <a:p>
                      <a:pPr algn="just"/>
                      <a:r>
                        <a:rPr lang="en-US" sz="1100" dirty="0" err="1" smtClean="0"/>
                        <a:t>Infeksi</a:t>
                      </a:r>
                      <a:r>
                        <a:rPr lang="en-US" sz="1100" baseline="0" dirty="0" smtClean="0"/>
                        <a:t> </a:t>
                      </a:r>
                      <a:r>
                        <a:rPr lang="en-US" sz="1100" baseline="0" dirty="0" err="1" smtClean="0"/>
                        <a:t>kronis</a:t>
                      </a:r>
                      <a:endParaRPr lang="en-US" sz="1100" baseline="0" dirty="0" smtClean="0"/>
                    </a:p>
                    <a:p>
                      <a:pPr algn="just"/>
                      <a:r>
                        <a:rPr lang="en-US" sz="1100" baseline="0" dirty="0" err="1" smtClean="0"/>
                        <a:t>Gaucher’s</a:t>
                      </a:r>
                      <a:r>
                        <a:rPr lang="en-US" sz="1100" baseline="0" dirty="0" smtClean="0"/>
                        <a:t> </a:t>
                      </a:r>
                      <a:r>
                        <a:rPr lang="en-US" sz="1100" baseline="0" dirty="0" err="1" smtClean="0"/>
                        <a:t>diasease</a:t>
                      </a:r>
                      <a:endParaRPr lang="en-US" sz="1100" baseline="0" dirty="0" smtClean="0"/>
                    </a:p>
                    <a:p>
                      <a:pPr algn="just"/>
                      <a:r>
                        <a:rPr lang="en-US" sz="1100" baseline="0" dirty="0" err="1" smtClean="0"/>
                        <a:t>Hyperthyroidisme</a:t>
                      </a:r>
                      <a:endParaRPr lang="en-US" sz="1100" baseline="0" dirty="0" smtClean="0"/>
                    </a:p>
                    <a:p>
                      <a:pPr algn="just"/>
                      <a:r>
                        <a:rPr lang="en-US" sz="1100" baseline="0" dirty="0" err="1" smtClean="0"/>
                        <a:t>Obat</a:t>
                      </a:r>
                      <a:r>
                        <a:rPr lang="en-US" sz="1100" baseline="0" dirty="0" smtClean="0"/>
                        <a:t>: </a:t>
                      </a:r>
                      <a:r>
                        <a:rPr lang="en-US" sz="1100" baseline="0" dirty="0" err="1" smtClean="0"/>
                        <a:t>toksisitas</a:t>
                      </a:r>
                      <a:r>
                        <a:rPr lang="en-US" sz="1100" baseline="0" dirty="0" smtClean="0"/>
                        <a:t> </a:t>
                      </a:r>
                      <a:r>
                        <a:rPr lang="en-US" sz="1100" baseline="0" dirty="0" err="1" smtClean="0"/>
                        <a:t>niasin</a:t>
                      </a:r>
                      <a:r>
                        <a:rPr lang="en-US" sz="1100" baseline="0" dirty="0" smtClean="0"/>
                        <a:t> </a:t>
                      </a:r>
                      <a:endParaRPr lang="en-US" sz="1100" dirty="0"/>
                    </a:p>
                  </a:txBody>
                  <a:tcPr/>
                </a:tc>
                <a:tc>
                  <a:txBody>
                    <a:bodyPr/>
                    <a:lstStyle/>
                    <a:p>
                      <a:pPr algn="just"/>
                      <a:r>
                        <a:rPr lang="en-US" sz="1100" dirty="0" err="1" smtClean="0"/>
                        <a:t>Alkohol</a:t>
                      </a:r>
                      <a:endParaRPr lang="en-US" sz="1100" dirty="0" smtClean="0"/>
                    </a:p>
                    <a:p>
                      <a:pPr algn="just"/>
                      <a:r>
                        <a:rPr lang="en-US" sz="1100" dirty="0" err="1" smtClean="0"/>
                        <a:t>Olah</a:t>
                      </a:r>
                      <a:r>
                        <a:rPr lang="en-US" sz="1100" dirty="0" smtClean="0"/>
                        <a:t> raga</a:t>
                      </a:r>
                    </a:p>
                    <a:p>
                      <a:pPr algn="just"/>
                      <a:r>
                        <a:rPr lang="en-US" sz="1100" dirty="0" err="1" smtClean="0"/>
                        <a:t>Paparan</a:t>
                      </a:r>
                      <a:r>
                        <a:rPr lang="en-US" sz="1100" baseline="0" dirty="0" smtClean="0"/>
                        <a:t> </a:t>
                      </a:r>
                      <a:r>
                        <a:rPr lang="en-US" sz="1100" baseline="0" dirty="0" err="1" smtClean="0"/>
                        <a:t>pada</a:t>
                      </a:r>
                      <a:r>
                        <a:rPr lang="en-US" sz="1100" baseline="0" dirty="0" smtClean="0"/>
                        <a:t> chlorinated hydrocarbon</a:t>
                      </a:r>
                    </a:p>
                    <a:p>
                      <a:pPr algn="just"/>
                      <a:r>
                        <a:rPr lang="en-US" sz="1100" baseline="0" dirty="0" err="1" smtClean="0"/>
                        <a:t>Obat</a:t>
                      </a:r>
                      <a:r>
                        <a:rPr lang="en-US" sz="1100" baseline="0" dirty="0" smtClean="0"/>
                        <a:t>: estrogen</a:t>
                      </a:r>
                      <a:endParaRPr lang="en-US" sz="1100" dirty="0"/>
                    </a:p>
                  </a:txBody>
                  <a:tcPr/>
                </a:tc>
                <a:tc>
                  <a:txBody>
                    <a:bodyPr/>
                    <a:lstStyle/>
                    <a:p>
                      <a:pPr algn="just"/>
                      <a:r>
                        <a:rPr lang="en-US" sz="1100" dirty="0" err="1" smtClean="0"/>
                        <a:t>Merokok</a:t>
                      </a:r>
                      <a:endParaRPr lang="en-US" sz="1100" dirty="0" smtClean="0"/>
                    </a:p>
                    <a:p>
                      <a:pPr algn="just"/>
                      <a:r>
                        <a:rPr lang="en-US" sz="1100" dirty="0" smtClean="0"/>
                        <a:t>DM </a:t>
                      </a:r>
                      <a:r>
                        <a:rPr lang="en-US" sz="1100" dirty="0" err="1" smtClean="0"/>
                        <a:t>tipe</a:t>
                      </a:r>
                      <a:r>
                        <a:rPr lang="en-US" sz="1100" dirty="0" smtClean="0"/>
                        <a:t> 2</a:t>
                      </a:r>
                    </a:p>
                    <a:p>
                      <a:pPr algn="just"/>
                      <a:r>
                        <a:rPr lang="en-US" sz="1100" dirty="0" err="1" smtClean="0"/>
                        <a:t>Obesitas</a:t>
                      </a:r>
                      <a:endParaRPr lang="en-US" sz="1100" dirty="0" smtClean="0"/>
                    </a:p>
                    <a:p>
                      <a:pPr algn="just"/>
                      <a:r>
                        <a:rPr lang="en-US" sz="1100" dirty="0" err="1" smtClean="0"/>
                        <a:t>Malnutrisi</a:t>
                      </a:r>
                      <a:endParaRPr lang="en-US" sz="1100" dirty="0" smtClean="0"/>
                    </a:p>
                    <a:p>
                      <a:pPr algn="just"/>
                      <a:r>
                        <a:rPr lang="en-US" sz="1100" dirty="0" err="1" smtClean="0"/>
                        <a:t>Gaucher’s</a:t>
                      </a:r>
                      <a:r>
                        <a:rPr lang="en-US" sz="1100" dirty="0" smtClean="0"/>
                        <a:t> disease</a:t>
                      </a:r>
                    </a:p>
                    <a:p>
                      <a:pPr algn="just"/>
                      <a:r>
                        <a:rPr lang="en-US" sz="1100" dirty="0" err="1" smtClean="0"/>
                        <a:t>Obat</a:t>
                      </a:r>
                      <a:r>
                        <a:rPr lang="en-US" sz="1100" dirty="0" smtClean="0"/>
                        <a:t>: </a:t>
                      </a:r>
                      <a:r>
                        <a:rPr lang="en-US" sz="1100" dirty="0" err="1" smtClean="0"/>
                        <a:t>anabolik</a:t>
                      </a:r>
                      <a:r>
                        <a:rPr lang="en-US" sz="1100" dirty="0" smtClean="0"/>
                        <a:t> steroid, beta </a:t>
                      </a:r>
                      <a:r>
                        <a:rPr lang="en-US" sz="1100" dirty="0" err="1" smtClean="0"/>
                        <a:t>bloker</a:t>
                      </a:r>
                      <a:endParaRPr lang="en-US" sz="1100" dirty="0"/>
                    </a:p>
                  </a:txBody>
                  <a:tcPr/>
                </a:tc>
                <a:tc>
                  <a:txBody>
                    <a:bodyPr/>
                    <a:lstStyle/>
                    <a:p>
                      <a:pPr algn="just"/>
                      <a:r>
                        <a:rPr lang="en-US" sz="1100" dirty="0" err="1" smtClean="0"/>
                        <a:t>Obesitas</a:t>
                      </a:r>
                      <a:endParaRPr lang="en-US" sz="1100" dirty="0" smtClean="0"/>
                    </a:p>
                    <a:p>
                      <a:pPr algn="just"/>
                      <a:r>
                        <a:rPr lang="en-US" sz="1100" dirty="0" smtClean="0"/>
                        <a:t>DM </a:t>
                      </a:r>
                      <a:r>
                        <a:rPr lang="en-US" sz="1100" dirty="0" err="1" smtClean="0"/>
                        <a:t>tipe</a:t>
                      </a:r>
                      <a:r>
                        <a:rPr lang="en-US" sz="1100" dirty="0" smtClean="0"/>
                        <a:t> 2</a:t>
                      </a:r>
                    </a:p>
                    <a:p>
                      <a:pPr algn="just"/>
                      <a:r>
                        <a:rPr lang="en-US" sz="1100" dirty="0" err="1" smtClean="0"/>
                        <a:t>Glicogen</a:t>
                      </a:r>
                      <a:r>
                        <a:rPr lang="en-US" sz="1100" dirty="0" smtClean="0"/>
                        <a:t> storage disease</a:t>
                      </a:r>
                    </a:p>
                    <a:p>
                      <a:pPr algn="just"/>
                      <a:r>
                        <a:rPr lang="en-US" sz="1100" dirty="0" smtClean="0"/>
                        <a:t>Hepatitis</a:t>
                      </a:r>
                    </a:p>
                    <a:p>
                      <a:pPr algn="just"/>
                      <a:r>
                        <a:rPr lang="en-US" sz="1100" dirty="0" err="1" smtClean="0"/>
                        <a:t>Alkohol</a:t>
                      </a:r>
                      <a:endParaRPr lang="en-US" sz="1100" dirty="0" smtClean="0"/>
                    </a:p>
                    <a:p>
                      <a:pPr algn="just"/>
                      <a:r>
                        <a:rPr lang="en-US" sz="1100" dirty="0" err="1" smtClean="0"/>
                        <a:t>Gagal</a:t>
                      </a:r>
                      <a:r>
                        <a:rPr lang="en-US" sz="1100" baseline="0" dirty="0" smtClean="0"/>
                        <a:t> </a:t>
                      </a:r>
                      <a:r>
                        <a:rPr lang="en-US" sz="1100" baseline="0" dirty="0" err="1" smtClean="0"/>
                        <a:t>ginjal</a:t>
                      </a:r>
                      <a:endParaRPr lang="en-US" sz="1100" baseline="0" dirty="0" smtClean="0"/>
                    </a:p>
                    <a:p>
                      <a:pPr algn="just"/>
                      <a:r>
                        <a:rPr lang="en-US" sz="1100" baseline="0" dirty="0" smtClean="0"/>
                        <a:t>Sepsis</a:t>
                      </a:r>
                    </a:p>
                    <a:p>
                      <a:pPr algn="just"/>
                      <a:r>
                        <a:rPr lang="en-US" sz="1100" baseline="0" dirty="0" smtClean="0"/>
                        <a:t>Stress</a:t>
                      </a:r>
                    </a:p>
                    <a:p>
                      <a:pPr algn="just"/>
                      <a:r>
                        <a:rPr lang="en-US" sz="1100" baseline="0" dirty="0" smtClean="0"/>
                        <a:t>Cushing syndrome</a:t>
                      </a:r>
                    </a:p>
                    <a:p>
                      <a:pPr algn="just"/>
                      <a:r>
                        <a:rPr lang="en-US" sz="1100" baseline="0" dirty="0" err="1" smtClean="0"/>
                        <a:t>Kehamilan</a:t>
                      </a:r>
                      <a:endParaRPr lang="en-US" sz="1100" baseline="0" dirty="0" smtClean="0"/>
                    </a:p>
                    <a:p>
                      <a:pPr algn="just"/>
                      <a:r>
                        <a:rPr lang="en-US" sz="1100" baseline="0" dirty="0" err="1" smtClean="0"/>
                        <a:t>Acromegali</a:t>
                      </a:r>
                      <a:endParaRPr lang="en-US" sz="1100" baseline="0" dirty="0" smtClean="0"/>
                    </a:p>
                    <a:p>
                      <a:pPr algn="just"/>
                      <a:r>
                        <a:rPr lang="en-US" sz="1100" baseline="0" dirty="0" err="1" smtClean="0"/>
                        <a:t>Lipodistrophy</a:t>
                      </a:r>
                      <a:endParaRPr lang="en-US" sz="1100" baseline="0" dirty="0" smtClean="0"/>
                    </a:p>
                    <a:p>
                      <a:pPr algn="just"/>
                      <a:r>
                        <a:rPr lang="en-US" sz="1100" baseline="0" dirty="0" err="1" smtClean="0"/>
                        <a:t>Obat</a:t>
                      </a:r>
                      <a:r>
                        <a:rPr lang="en-US" sz="1100" baseline="0" dirty="0" smtClean="0"/>
                        <a:t>: estrogen, steroid</a:t>
                      </a:r>
                    </a:p>
                    <a:p>
                      <a:pPr algn="just"/>
                      <a:r>
                        <a:rPr lang="en-US" sz="1100" baseline="0" dirty="0" smtClean="0"/>
                        <a:t>Bile acid binding resin, </a:t>
                      </a:r>
                      <a:r>
                        <a:rPr lang="en-US" sz="1100" baseline="0" dirty="0" err="1" smtClean="0"/>
                        <a:t>asam</a:t>
                      </a:r>
                      <a:r>
                        <a:rPr lang="en-US" sz="1100" baseline="0" dirty="0" smtClean="0"/>
                        <a:t> </a:t>
                      </a:r>
                      <a:r>
                        <a:rPr lang="en-US" sz="1100" baseline="0" dirty="0" err="1" smtClean="0"/>
                        <a:t>retinoat</a:t>
                      </a:r>
                      <a:endParaRPr lang="en-US" sz="1100" dirty="0"/>
                    </a:p>
                  </a:txBody>
                  <a:tcPr/>
                </a:tc>
                <a:tc>
                  <a:txBody>
                    <a:bodyPr/>
                    <a:lstStyle/>
                    <a:p>
                      <a:pPr algn="just"/>
                      <a:r>
                        <a:rPr lang="en-US" sz="1100" dirty="0" smtClean="0"/>
                        <a:t>Multiple myeloma</a:t>
                      </a:r>
                    </a:p>
                    <a:p>
                      <a:pPr algn="just"/>
                      <a:r>
                        <a:rPr lang="en-US" sz="1100" dirty="0" smtClean="0"/>
                        <a:t>Monoclonal </a:t>
                      </a:r>
                      <a:r>
                        <a:rPr lang="en-US" sz="1100" dirty="0" err="1" smtClean="0"/>
                        <a:t>gammopathy</a:t>
                      </a:r>
                      <a:endParaRPr lang="en-US" sz="1100" dirty="0" smtClean="0"/>
                    </a:p>
                    <a:p>
                      <a:pPr algn="just"/>
                      <a:r>
                        <a:rPr lang="en-US" sz="1100" dirty="0" smtClean="0"/>
                        <a:t>Autoimmune disease</a:t>
                      </a:r>
                    </a:p>
                    <a:p>
                      <a:pPr algn="just"/>
                      <a:r>
                        <a:rPr lang="en-US" sz="1100" dirty="0" err="1" smtClean="0"/>
                        <a:t>Hypothyroidisme</a:t>
                      </a:r>
                      <a:endParaRPr lang="en-US" sz="1100" dirty="0" smtClean="0"/>
                    </a:p>
                    <a:p>
                      <a:pPr algn="just"/>
                      <a:endParaRPr lang="en-US" sz="1100" dirty="0"/>
                    </a:p>
                  </a:txBody>
                  <a:tcPr/>
                </a:tc>
                <a:tc>
                  <a:txBody>
                    <a:bodyPr/>
                    <a:lstStyle/>
                    <a:p>
                      <a:pPr algn="just"/>
                      <a:r>
                        <a:rPr lang="en-US" sz="1100" dirty="0" smtClean="0"/>
                        <a:t>Autoimmune disease</a:t>
                      </a:r>
                    </a:p>
                    <a:p>
                      <a:pPr algn="just"/>
                      <a:r>
                        <a:rPr lang="en-US" sz="1100" dirty="0" smtClean="0"/>
                        <a:t>DM </a:t>
                      </a:r>
                      <a:r>
                        <a:rPr lang="en-US" sz="1100" dirty="0" err="1" smtClean="0"/>
                        <a:t>tipe</a:t>
                      </a:r>
                      <a:r>
                        <a:rPr lang="en-US" sz="1100" dirty="0" smtClean="0"/>
                        <a:t> 2</a:t>
                      </a:r>
                      <a:endParaRPr lang="en-US" sz="1100" dirty="0"/>
                    </a:p>
                  </a:txBody>
                  <a:tcPr/>
                </a:tc>
                <a:tc>
                  <a:txBody>
                    <a:bodyPr/>
                    <a:lstStyle/>
                    <a:p>
                      <a:pPr algn="just"/>
                      <a:r>
                        <a:rPr lang="en-US" sz="1100" dirty="0" err="1" smtClean="0"/>
                        <a:t>Gangguan</a:t>
                      </a:r>
                      <a:r>
                        <a:rPr lang="en-US" sz="1100" dirty="0" smtClean="0"/>
                        <a:t> </a:t>
                      </a:r>
                      <a:r>
                        <a:rPr lang="en-US" sz="1100" dirty="0" err="1" smtClean="0"/>
                        <a:t>fungsi</a:t>
                      </a:r>
                      <a:r>
                        <a:rPr lang="en-US" sz="1100" dirty="0" smtClean="0"/>
                        <a:t> </a:t>
                      </a:r>
                      <a:r>
                        <a:rPr lang="en-US" sz="1100" dirty="0" err="1" smtClean="0"/>
                        <a:t>ginjal</a:t>
                      </a:r>
                      <a:endParaRPr lang="en-US" sz="1100" dirty="0" smtClean="0"/>
                    </a:p>
                    <a:p>
                      <a:pPr algn="just"/>
                      <a:r>
                        <a:rPr lang="en-US" sz="1100" dirty="0" err="1" smtClean="0"/>
                        <a:t>Keradangan</a:t>
                      </a:r>
                      <a:endParaRPr lang="en-US" sz="1100" dirty="0" smtClean="0"/>
                    </a:p>
                    <a:p>
                      <a:pPr algn="just"/>
                      <a:r>
                        <a:rPr lang="en-US" sz="1100" dirty="0" smtClean="0"/>
                        <a:t>Menopause</a:t>
                      </a:r>
                    </a:p>
                    <a:p>
                      <a:pPr algn="just"/>
                      <a:r>
                        <a:rPr lang="en-US" sz="1100" dirty="0" err="1" smtClean="0"/>
                        <a:t>Orchidectomi</a:t>
                      </a:r>
                      <a:endParaRPr lang="en-US" sz="1100" dirty="0" smtClean="0"/>
                    </a:p>
                    <a:p>
                      <a:pPr algn="just"/>
                      <a:r>
                        <a:rPr lang="en-US" sz="1100" dirty="0" err="1" smtClean="0"/>
                        <a:t>Hipothyroidisme</a:t>
                      </a:r>
                      <a:endParaRPr lang="en-US" sz="1100" dirty="0" smtClean="0"/>
                    </a:p>
                    <a:p>
                      <a:pPr algn="just"/>
                      <a:r>
                        <a:rPr lang="en-US" sz="1100" dirty="0" err="1" smtClean="0"/>
                        <a:t>Acromegaly</a:t>
                      </a:r>
                      <a:endParaRPr lang="en-US" sz="1100" dirty="0" smtClean="0"/>
                    </a:p>
                    <a:p>
                      <a:pPr algn="just"/>
                      <a:r>
                        <a:rPr lang="en-US" sz="1100" dirty="0" err="1" smtClean="0"/>
                        <a:t>Nephrosis</a:t>
                      </a:r>
                      <a:endParaRPr lang="en-US" sz="1100" dirty="0" smtClean="0"/>
                    </a:p>
                    <a:p>
                      <a:pPr algn="just"/>
                      <a:r>
                        <a:rPr lang="en-US" sz="1100" dirty="0" err="1" smtClean="0"/>
                        <a:t>Obat</a:t>
                      </a:r>
                      <a:r>
                        <a:rPr lang="en-US" sz="1100" dirty="0" smtClean="0"/>
                        <a:t>: growth hormone</a:t>
                      </a:r>
                    </a:p>
                    <a:p>
                      <a:pPr algn="just"/>
                      <a:r>
                        <a:rPr lang="en-US" sz="1100" dirty="0" err="1" smtClean="0"/>
                        <a:t>isotretinoin</a:t>
                      </a:r>
                      <a:endParaRPr lang="en-US" sz="1100" dirty="0"/>
                    </a:p>
                  </a:txBody>
                  <a:tcPr/>
                </a:tc>
              </a:tr>
            </a:tbl>
          </a:graphicData>
        </a:graphic>
      </p:graphicFrame>
      <p:sp>
        <p:nvSpPr>
          <p:cNvPr id="5" name="TextBox 4"/>
          <p:cNvSpPr txBox="1"/>
          <p:nvPr/>
        </p:nvSpPr>
        <p:spPr>
          <a:xfrm>
            <a:off x="762000" y="152400"/>
            <a:ext cx="7315200" cy="369332"/>
          </a:xfrm>
          <a:prstGeom prst="rect">
            <a:avLst/>
          </a:prstGeom>
          <a:noFill/>
        </p:spPr>
        <p:txBody>
          <a:bodyPr wrap="square" rtlCol="0">
            <a:spAutoFit/>
          </a:bodyPr>
          <a:lstStyle/>
          <a:p>
            <a:pPr algn="ctr"/>
            <a:r>
              <a:rPr lang="en-US" dirty="0" err="1" smtClean="0"/>
              <a:t>Penyebab</a:t>
            </a:r>
            <a:r>
              <a:rPr lang="en-US" dirty="0" smtClean="0"/>
              <a:t> </a:t>
            </a:r>
            <a:r>
              <a:rPr lang="en-US" dirty="0" err="1" smtClean="0"/>
              <a:t>Sekunder</a:t>
            </a:r>
            <a:r>
              <a:rPr lang="en-US" dirty="0" smtClean="0"/>
              <a:t> </a:t>
            </a:r>
            <a:r>
              <a:rPr lang="en-US" dirty="0" err="1" smtClean="0"/>
              <a:t>Dislipidemia</a:t>
            </a:r>
            <a:endParaRPr lang="en-US" dirty="0"/>
          </a:p>
        </p:txBody>
      </p:sp>
      <p:sp>
        <p:nvSpPr>
          <p:cNvPr id="6" name="TextBox 5"/>
          <p:cNvSpPr txBox="1"/>
          <p:nvPr/>
        </p:nvSpPr>
        <p:spPr>
          <a:xfrm>
            <a:off x="4419600" y="6093023"/>
            <a:ext cx="4267200" cy="307777"/>
          </a:xfrm>
          <a:prstGeom prst="rect">
            <a:avLst/>
          </a:prstGeom>
          <a:noFill/>
        </p:spPr>
        <p:txBody>
          <a:bodyPr wrap="square" rtlCol="0">
            <a:spAutoFit/>
          </a:bodyPr>
          <a:lstStyle/>
          <a:p>
            <a:pPr algn="r"/>
            <a:r>
              <a:rPr lang="en-US" sz="1400" i="1" dirty="0" err="1" smtClean="0"/>
              <a:t>Sumber</a:t>
            </a:r>
            <a:r>
              <a:rPr lang="en-US" sz="1400" i="1" dirty="0" smtClean="0"/>
              <a:t> : Harrison  Principles of Internal Medicine</a:t>
            </a:r>
            <a:endParaRPr lang="en-US" sz="1400" i="1"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533400" y="152400"/>
          <a:ext cx="8229600" cy="6192520"/>
        </p:xfrm>
        <a:graphic>
          <a:graphicData uri="http://schemas.openxmlformats.org/drawingml/2006/table">
            <a:tbl>
              <a:tblPr firstRow="1" bandRow="1">
                <a:tableStyleId>{5C22544A-7EE6-4342-B048-85BDC9FD1C3A}</a:tableStyleId>
              </a:tblPr>
              <a:tblGrid>
                <a:gridCol w="1371600"/>
                <a:gridCol w="1371600"/>
                <a:gridCol w="1371600"/>
                <a:gridCol w="1371600"/>
                <a:gridCol w="1371600"/>
                <a:gridCol w="1371600"/>
              </a:tblGrid>
              <a:tr h="1054100">
                <a:tc>
                  <a:txBody>
                    <a:bodyPr/>
                    <a:lstStyle/>
                    <a:p>
                      <a:pPr algn="ctr"/>
                      <a:r>
                        <a:rPr lang="en-US" dirty="0" err="1" smtClean="0"/>
                        <a:t>Jenis</a:t>
                      </a:r>
                      <a:r>
                        <a:rPr lang="en-US" baseline="0" dirty="0" smtClean="0"/>
                        <a:t> </a:t>
                      </a:r>
                      <a:r>
                        <a:rPr lang="en-US" baseline="0" dirty="0" err="1" smtClean="0"/>
                        <a:t>Obat</a:t>
                      </a:r>
                      <a:endParaRPr lang="en-US" dirty="0"/>
                    </a:p>
                  </a:txBody>
                  <a:tcPr anchor="ctr"/>
                </a:tc>
                <a:tc>
                  <a:txBody>
                    <a:bodyPr/>
                    <a:lstStyle/>
                    <a:p>
                      <a:pPr algn="ctr"/>
                      <a:r>
                        <a:rPr lang="en-US" dirty="0" err="1" smtClean="0"/>
                        <a:t>Indikasi</a:t>
                      </a:r>
                      <a:r>
                        <a:rPr lang="en-US" dirty="0" smtClean="0"/>
                        <a:t> </a:t>
                      </a:r>
                      <a:r>
                        <a:rPr lang="en-US" dirty="0" err="1" smtClean="0"/>
                        <a:t>Utama</a:t>
                      </a:r>
                      <a:endParaRPr lang="en-US" dirty="0"/>
                    </a:p>
                  </a:txBody>
                  <a:tcPr anchor="ctr"/>
                </a:tc>
                <a:tc>
                  <a:txBody>
                    <a:bodyPr/>
                    <a:lstStyle/>
                    <a:p>
                      <a:pPr algn="ctr"/>
                      <a:r>
                        <a:rPr lang="en-US" dirty="0" err="1" smtClean="0"/>
                        <a:t>Dosis</a:t>
                      </a:r>
                      <a:r>
                        <a:rPr lang="en-US" dirty="0" smtClean="0"/>
                        <a:t> </a:t>
                      </a:r>
                      <a:r>
                        <a:rPr lang="en-US" dirty="0" err="1" smtClean="0"/>
                        <a:t>awal</a:t>
                      </a:r>
                      <a:endParaRPr lang="en-US" dirty="0"/>
                    </a:p>
                  </a:txBody>
                  <a:tcPr anchor="ctr"/>
                </a:tc>
                <a:tc>
                  <a:txBody>
                    <a:bodyPr/>
                    <a:lstStyle/>
                    <a:p>
                      <a:pPr algn="ctr"/>
                      <a:r>
                        <a:rPr lang="en-US" dirty="0" err="1" smtClean="0"/>
                        <a:t>Dosis</a:t>
                      </a:r>
                      <a:r>
                        <a:rPr lang="en-US" dirty="0" smtClean="0"/>
                        <a:t> </a:t>
                      </a:r>
                      <a:r>
                        <a:rPr lang="en-US" dirty="0" err="1" smtClean="0"/>
                        <a:t>Maksimal</a:t>
                      </a:r>
                      <a:endParaRPr lang="en-US" dirty="0"/>
                    </a:p>
                  </a:txBody>
                  <a:tcPr anchor="ctr"/>
                </a:tc>
                <a:tc>
                  <a:txBody>
                    <a:bodyPr/>
                    <a:lstStyle/>
                    <a:p>
                      <a:pPr algn="ctr"/>
                      <a:r>
                        <a:rPr lang="en-US" dirty="0" err="1" smtClean="0"/>
                        <a:t>Mekanisme</a:t>
                      </a:r>
                      <a:endParaRPr lang="en-US" dirty="0"/>
                    </a:p>
                  </a:txBody>
                  <a:tcPr anchor="ctr"/>
                </a:tc>
                <a:tc>
                  <a:txBody>
                    <a:bodyPr/>
                    <a:lstStyle/>
                    <a:p>
                      <a:pPr algn="ctr"/>
                      <a:r>
                        <a:rPr lang="en-US" dirty="0" err="1" smtClean="0"/>
                        <a:t>Efek</a:t>
                      </a:r>
                      <a:r>
                        <a:rPr lang="en-US" dirty="0" smtClean="0"/>
                        <a:t> </a:t>
                      </a:r>
                      <a:r>
                        <a:rPr lang="en-US" dirty="0" err="1" smtClean="0"/>
                        <a:t>samping</a:t>
                      </a:r>
                      <a:r>
                        <a:rPr lang="en-US" dirty="0" smtClean="0"/>
                        <a:t> </a:t>
                      </a:r>
                      <a:r>
                        <a:rPr lang="en-US" dirty="0" err="1" smtClean="0"/>
                        <a:t>tersering</a:t>
                      </a:r>
                      <a:endParaRPr lang="en-US" dirty="0"/>
                    </a:p>
                  </a:txBody>
                  <a:tcPr anchor="ctr"/>
                </a:tc>
              </a:tr>
              <a:tr h="1054100">
                <a:tc>
                  <a:txBody>
                    <a:bodyPr/>
                    <a:lstStyle/>
                    <a:p>
                      <a:r>
                        <a:rPr lang="en-US" sz="1400" dirty="0" smtClean="0"/>
                        <a:t>HMG-</a:t>
                      </a:r>
                      <a:r>
                        <a:rPr lang="en-US" sz="1400" dirty="0" err="1" smtClean="0"/>
                        <a:t>CoA</a:t>
                      </a:r>
                      <a:r>
                        <a:rPr lang="en-US" sz="1400" baseline="0" dirty="0" smtClean="0"/>
                        <a:t>  </a:t>
                      </a:r>
                      <a:r>
                        <a:rPr lang="en-US" sz="1400" baseline="0" dirty="0" err="1" smtClean="0"/>
                        <a:t>reductase</a:t>
                      </a:r>
                      <a:r>
                        <a:rPr lang="en-US" sz="1400" baseline="0" dirty="0" smtClean="0"/>
                        <a:t> inhibitor (</a:t>
                      </a:r>
                      <a:r>
                        <a:rPr lang="en-US" sz="1400" baseline="0" dirty="0" err="1" smtClean="0"/>
                        <a:t>statin</a:t>
                      </a:r>
                      <a:r>
                        <a:rPr lang="en-US" sz="1400" baseline="0" dirty="0" smtClean="0"/>
                        <a:t>)</a:t>
                      </a:r>
                    </a:p>
                    <a:p>
                      <a:endParaRPr lang="en-US" sz="1400" baseline="0" dirty="0" smtClean="0"/>
                    </a:p>
                    <a:p>
                      <a:endParaRPr lang="en-US" sz="1400" baseline="0" dirty="0" smtClean="0"/>
                    </a:p>
                    <a:p>
                      <a:pPr algn="just"/>
                      <a:r>
                        <a:rPr lang="en-US" sz="1400" baseline="0" dirty="0" err="1" smtClean="0"/>
                        <a:t>Lovastatin</a:t>
                      </a:r>
                      <a:endParaRPr lang="en-US" sz="1400" baseline="0" dirty="0" smtClean="0"/>
                    </a:p>
                    <a:p>
                      <a:pPr algn="just"/>
                      <a:r>
                        <a:rPr lang="en-US" sz="1400" baseline="0" dirty="0" err="1" smtClean="0"/>
                        <a:t>Pravastatin</a:t>
                      </a:r>
                      <a:endParaRPr lang="en-US" sz="1400" baseline="0" dirty="0" smtClean="0"/>
                    </a:p>
                    <a:p>
                      <a:pPr algn="just"/>
                      <a:r>
                        <a:rPr lang="en-US" sz="1400" baseline="0" dirty="0" err="1" smtClean="0"/>
                        <a:t>Simvastatin</a:t>
                      </a:r>
                      <a:endParaRPr lang="en-US" sz="1400" baseline="0" dirty="0" smtClean="0"/>
                    </a:p>
                    <a:p>
                      <a:pPr algn="just"/>
                      <a:r>
                        <a:rPr lang="en-US" sz="1400" baseline="0" dirty="0" err="1" smtClean="0"/>
                        <a:t>Fluvastatin</a:t>
                      </a:r>
                      <a:endParaRPr lang="en-US" sz="1400" baseline="0" dirty="0" smtClean="0"/>
                    </a:p>
                    <a:p>
                      <a:pPr algn="just"/>
                      <a:r>
                        <a:rPr lang="en-US" sz="1400" baseline="0" dirty="0" err="1" smtClean="0"/>
                        <a:t>Atorvastatin</a:t>
                      </a:r>
                      <a:endParaRPr lang="en-US" sz="1400" baseline="0" dirty="0" smtClean="0"/>
                    </a:p>
                    <a:p>
                      <a:pPr algn="just"/>
                      <a:r>
                        <a:rPr lang="en-US" sz="1400" baseline="0" dirty="0" err="1" smtClean="0"/>
                        <a:t>Rosuvastatin</a:t>
                      </a:r>
                      <a:endParaRPr lang="en-US" sz="1400" dirty="0" smtClean="0"/>
                    </a:p>
                    <a:p>
                      <a:pPr algn="just"/>
                      <a:r>
                        <a:rPr lang="en-US" sz="1400" baseline="0" dirty="0" smtClean="0"/>
                        <a:t> </a:t>
                      </a:r>
                      <a:endParaRPr lang="en-US" sz="1400" dirty="0"/>
                    </a:p>
                  </a:txBody>
                  <a:tcPr/>
                </a:tc>
                <a:tc>
                  <a:txBody>
                    <a:bodyPr/>
                    <a:lstStyle/>
                    <a:p>
                      <a:r>
                        <a:rPr lang="en-US" sz="1400" dirty="0" err="1" smtClean="0"/>
                        <a:t>Peningkatan</a:t>
                      </a:r>
                      <a:r>
                        <a:rPr lang="en-US" sz="1400" dirty="0" smtClean="0"/>
                        <a:t> LDL </a:t>
                      </a:r>
                      <a:r>
                        <a:rPr lang="en-US" sz="1400" dirty="0" err="1" smtClean="0"/>
                        <a:t>kol</a:t>
                      </a:r>
                      <a:endParaRPr lang="en-US" sz="1400" dirty="0"/>
                    </a:p>
                  </a:txBody>
                  <a:tcPr/>
                </a:tc>
                <a:tc>
                  <a:txBody>
                    <a:bodyPr/>
                    <a:lstStyle/>
                    <a:p>
                      <a:endParaRPr lang="en-US" sz="1400" dirty="0" smtClean="0"/>
                    </a:p>
                    <a:p>
                      <a:endParaRPr lang="en-US" sz="1400" dirty="0" smtClean="0"/>
                    </a:p>
                    <a:p>
                      <a:endParaRPr lang="en-US" sz="1400" dirty="0" smtClean="0"/>
                    </a:p>
                    <a:p>
                      <a:endParaRPr lang="en-US" sz="1400" dirty="0" smtClean="0"/>
                    </a:p>
                    <a:p>
                      <a:endParaRPr lang="en-US" sz="1400" dirty="0" smtClean="0"/>
                    </a:p>
                    <a:p>
                      <a:r>
                        <a:rPr lang="en-US" sz="1400" dirty="0" smtClean="0"/>
                        <a:t>20 mg </a:t>
                      </a:r>
                    </a:p>
                    <a:p>
                      <a:r>
                        <a:rPr lang="en-US" sz="1400" dirty="0" smtClean="0"/>
                        <a:t>40 mg</a:t>
                      </a:r>
                    </a:p>
                    <a:p>
                      <a:r>
                        <a:rPr lang="en-US" sz="1400" dirty="0" smtClean="0"/>
                        <a:t>20 mg</a:t>
                      </a:r>
                    </a:p>
                    <a:p>
                      <a:r>
                        <a:rPr lang="en-US" sz="1400" dirty="0" smtClean="0"/>
                        <a:t>20 mg</a:t>
                      </a:r>
                    </a:p>
                    <a:p>
                      <a:r>
                        <a:rPr lang="en-US" sz="1400" dirty="0" smtClean="0"/>
                        <a:t>10 mg</a:t>
                      </a:r>
                    </a:p>
                    <a:p>
                      <a:r>
                        <a:rPr lang="en-US" sz="1400" dirty="0" smtClean="0"/>
                        <a:t>10 mg</a:t>
                      </a:r>
                      <a:endParaRPr lang="en-US" sz="1400" dirty="0"/>
                    </a:p>
                  </a:txBody>
                  <a:tcPr/>
                </a:tc>
                <a:tc>
                  <a:txBody>
                    <a:bodyPr/>
                    <a:lstStyle/>
                    <a:p>
                      <a:endParaRPr lang="en-US" sz="1400" dirty="0" smtClean="0"/>
                    </a:p>
                    <a:p>
                      <a:endParaRPr lang="en-US" sz="1400" dirty="0" smtClean="0"/>
                    </a:p>
                    <a:p>
                      <a:endParaRPr lang="en-US" sz="1400" dirty="0" smtClean="0"/>
                    </a:p>
                    <a:p>
                      <a:endParaRPr lang="en-US" sz="1400" dirty="0" smtClean="0"/>
                    </a:p>
                    <a:p>
                      <a:endParaRPr lang="en-US" sz="1400" dirty="0" smtClean="0"/>
                    </a:p>
                    <a:p>
                      <a:pPr algn="ctr"/>
                      <a:r>
                        <a:rPr lang="en-US" sz="1400" dirty="0" smtClean="0"/>
                        <a:t>80</a:t>
                      </a:r>
                    </a:p>
                    <a:p>
                      <a:pPr algn="ctr"/>
                      <a:r>
                        <a:rPr lang="en-US" sz="1400" dirty="0" smtClean="0"/>
                        <a:t>80</a:t>
                      </a:r>
                    </a:p>
                    <a:p>
                      <a:pPr algn="ctr"/>
                      <a:r>
                        <a:rPr lang="en-US" sz="1400" dirty="0" smtClean="0"/>
                        <a:t>80</a:t>
                      </a:r>
                    </a:p>
                    <a:p>
                      <a:pPr algn="ctr"/>
                      <a:r>
                        <a:rPr lang="en-US" sz="1400" dirty="0" smtClean="0"/>
                        <a:t>80</a:t>
                      </a:r>
                    </a:p>
                    <a:p>
                      <a:pPr algn="ctr"/>
                      <a:r>
                        <a:rPr lang="en-US" sz="1400" dirty="0" smtClean="0"/>
                        <a:t>80</a:t>
                      </a:r>
                    </a:p>
                    <a:p>
                      <a:pPr algn="ctr"/>
                      <a:r>
                        <a:rPr lang="en-US" sz="1400" dirty="0" smtClean="0"/>
                        <a:t>40</a:t>
                      </a:r>
                      <a:endParaRPr lang="en-US" sz="1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 </a:t>
                      </a:r>
                      <a:r>
                        <a:rPr lang="en-US" sz="1400" dirty="0" err="1" smtClean="0"/>
                        <a:t>sintesa</a:t>
                      </a:r>
                      <a:r>
                        <a:rPr lang="en-US" sz="1400" dirty="0" smtClean="0"/>
                        <a:t> </a:t>
                      </a:r>
                      <a:r>
                        <a:rPr lang="en-US" sz="1400" dirty="0" err="1" smtClean="0"/>
                        <a:t>kolesterol</a:t>
                      </a:r>
                      <a:endParaRPr lang="en-US" sz="140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a:t>
                      </a:r>
                      <a:r>
                        <a:rPr lang="en-US" sz="1400" dirty="0" err="1" smtClean="0"/>
                        <a:t>reseptor</a:t>
                      </a:r>
                      <a:r>
                        <a:rPr lang="en-US" sz="1400" dirty="0" smtClean="0"/>
                        <a:t> LDL </a:t>
                      </a:r>
                      <a:r>
                        <a:rPr lang="en-US" sz="1400" dirty="0" err="1" smtClean="0"/>
                        <a:t>hepar</a:t>
                      </a:r>
                      <a:endParaRPr lang="en-US" sz="1400" dirty="0" smtClean="0"/>
                    </a:p>
                    <a:p>
                      <a:r>
                        <a:rPr lang="en-US" sz="1400" dirty="0" smtClean="0"/>
                        <a:t>↙</a:t>
                      </a:r>
                      <a:r>
                        <a:rPr lang="en-US" sz="1400" dirty="0" err="1" smtClean="0"/>
                        <a:t>Produksi</a:t>
                      </a:r>
                      <a:r>
                        <a:rPr lang="en-US" sz="1400" dirty="0" smtClean="0"/>
                        <a:t> VLDL</a:t>
                      </a:r>
                      <a:endParaRPr lang="en-US" sz="1400" dirty="0"/>
                    </a:p>
                  </a:txBody>
                  <a:tcPr/>
                </a:tc>
                <a:tc>
                  <a:txBody>
                    <a:bodyPr/>
                    <a:lstStyle/>
                    <a:p>
                      <a:r>
                        <a:rPr lang="en-US" sz="1400" dirty="0" err="1" smtClean="0"/>
                        <a:t>Arthralgia</a:t>
                      </a:r>
                      <a:r>
                        <a:rPr lang="en-US" sz="1400" dirty="0" smtClean="0"/>
                        <a:t>, </a:t>
                      </a:r>
                      <a:r>
                        <a:rPr lang="en-US" sz="1400" dirty="0" err="1" smtClean="0"/>
                        <a:t>myalgia</a:t>
                      </a:r>
                      <a:r>
                        <a:rPr lang="en-US" sz="1400" dirty="0" smtClean="0"/>
                        <a:t>, </a:t>
                      </a:r>
                      <a:r>
                        <a:rPr lang="en-US" sz="1400" dirty="0" err="1" smtClean="0"/>
                        <a:t>peningkatan</a:t>
                      </a:r>
                      <a:r>
                        <a:rPr lang="en-US" sz="1400" dirty="0" smtClean="0"/>
                        <a:t> </a:t>
                      </a:r>
                      <a:r>
                        <a:rPr lang="en-US" sz="1400" dirty="0" err="1" smtClean="0"/>
                        <a:t>transaminase</a:t>
                      </a:r>
                      <a:r>
                        <a:rPr lang="en-US" sz="1400" dirty="0" smtClean="0"/>
                        <a:t>, </a:t>
                      </a:r>
                      <a:r>
                        <a:rPr lang="en-US" sz="1400" dirty="0" err="1" smtClean="0"/>
                        <a:t>dispepsia</a:t>
                      </a:r>
                      <a:endParaRPr lang="en-US" sz="1400" dirty="0"/>
                    </a:p>
                  </a:txBody>
                  <a:tcPr/>
                </a:tc>
              </a:tr>
              <a:tr h="1054100">
                <a:tc>
                  <a:txBody>
                    <a:bodyPr/>
                    <a:lstStyle/>
                    <a:p>
                      <a:r>
                        <a:rPr lang="en-US" sz="1400" dirty="0" smtClean="0"/>
                        <a:t>Cholesterol</a:t>
                      </a:r>
                      <a:r>
                        <a:rPr lang="en-US" sz="1400" baseline="0" dirty="0" smtClean="0"/>
                        <a:t> absorption inhibitor</a:t>
                      </a:r>
                    </a:p>
                    <a:p>
                      <a:r>
                        <a:rPr lang="en-US" sz="1400" baseline="0" dirty="0" smtClean="0"/>
                        <a:t>  </a:t>
                      </a:r>
                      <a:r>
                        <a:rPr lang="en-US" sz="1400" baseline="0" dirty="0" err="1" smtClean="0"/>
                        <a:t>Ezetimibe</a:t>
                      </a:r>
                      <a:endParaRPr lang="en-US" sz="1400" dirty="0"/>
                    </a:p>
                  </a:txBody>
                  <a:tcPr/>
                </a:tc>
                <a:tc>
                  <a:txBody>
                    <a:bodyPr/>
                    <a:lstStyle/>
                    <a:p>
                      <a:r>
                        <a:rPr lang="en-US" sz="1400" dirty="0" err="1" smtClean="0"/>
                        <a:t>Peningkatan</a:t>
                      </a:r>
                      <a:r>
                        <a:rPr lang="en-US" sz="1400" dirty="0" smtClean="0"/>
                        <a:t> LDL </a:t>
                      </a:r>
                      <a:r>
                        <a:rPr lang="en-US" sz="1400" dirty="0" err="1" smtClean="0"/>
                        <a:t>kolesterol</a:t>
                      </a:r>
                      <a:endParaRPr lang="en-US" sz="1400" dirty="0"/>
                    </a:p>
                  </a:txBody>
                  <a:tcPr/>
                </a:tc>
                <a:tc>
                  <a:txBody>
                    <a:bodyPr/>
                    <a:lstStyle/>
                    <a:p>
                      <a:r>
                        <a:rPr lang="en-US" sz="1400" dirty="0" smtClean="0"/>
                        <a:t>10 mg</a:t>
                      </a:r>
                    </a:p>
                    <a:p>
                      <a:endParaRPr lang="en-US" sz="1400" dirty="0"/>
                    </a:p>
                  </a:txBody>
                  <a:tcPr/>
                </a:tc>
                <a:tc>
                  <a:txBody>
                    <a:bodyPr/>
                    <a:lstStyle/>
                    <a:p>
                      <a:r>
                        <a:rPr lang="en-US" sz="1400" dirty="0" smtClean="0"/>
                        <a:t>10 mg</a:t>
                      </a:r>
                      <a:endParaRPr lang="en-US" sz="1400" dirty="0"/>
                    </a:p>
                  </a:txBody>
                  <a:tcPr/>
                </a:tc>
                <a:tc>
                  <a:txBody>
                    <a:bodyPr/>
                    <a:lstStyle/>
                    <a:p>
                      <a:r>
                        <a:rPr lang="en-US" sz="1400" dirty="0" smtClean="0"/>
                        <a:t>↙ </a:t>
                      </a:r>
                      <a:r>
                        <a:rPr lang="en-US" sz="1400" dirty="0" err="1" smtClean="0"/>
                        <a:t>absorpsi</a:t>
                      </a:r>
                      <a:r>
                        <a:rPr lang="en-US" sz="1400" dirty="0" smtClean="0"/>
                        <a:t> </a:t>
                      </a:r>
                      <a:r>
                        <a:rPr lang="en-US" sz="1400" dirty="0" err="1" smtClean="0"/>
                        <a:t>kolesterol</a:t>
                      </a:r>
                      <a:r>
                        <a:rPr lang="en-US" sz="1400" dirty="0" smtClean="0"/>
                        <a:t> </a:t>
                      </a:r>
                      <a:r>
                        <a:rPr lang="en-US" sz="1400" dirty="0" err="1" smtClean="0"/>
                        <a:t>di</a:t>
                      </a:r>
                      <a:r>
                        <a:rPr lang="en-US" sz="1400" dirty="0" smtClean="0"/>
                        <a:t> </a:t>
                      </a:r>
                      <a:r>
                        <a:rPr lang="en-US" sz="1400" dirty="0" err="1" smtClean="0"/>
                        <a:t>sal</a:t>
                      </a:r>
                      <a:r>
                        <a:rPr lang="en-US" sz="1400" dirty="0" smtClean="0"/>
                        <a:t> </a:t>
                      </a:r>
                      <a:r>
                        <a:rPr lang="en-US" sz="1400" dirty="0" err="1" smtClean="0"/>
                        <a:t>cerna</a:t>
                      </a:r>
                      <a:endParaRPr lang="en-US" sz="1400" dirty="0"/>
                    </a:p>
                  </a:txBody>
                  <a:tcPr/>
                </a:tc>
                <a:tc>
                  <a:txBody>
                    <a:bodyPr/>
                    <a:lstStyle/>
                    <a:p>
                      <a:r>
                        <a:rPr lang="en-US" sz="1400" dirty="0" err="1" smtClean="0"/>
                        <a:t>Peningkatan</a:t>
                      </a:r>
                      <a:r>
                        <a:rPr lang="en-US" sz="1400" dirty="0" smtClean="0"/>
                        <a:t> </a:t>
                      </a:r>
                      <a:r>
                        <a:rPr lang="en-US" sz="1400" dirty="0" err="1" smtClean="0"/>
                        <a:t>transaminase</a:t>
                      </a:r>
                      <a:endParaRPr lang="en-US" sz="1400" dirty="0"/>
                    </a:p>
                  </a:txBody>
                  <a:tcPr/>
                </a:tc>
              </a:tr>
              <a:tr h="1054100">
                <a:tc>
                  <a:txBody>
                    <a:bodyPr/>
                    <a:lstStyle/>
                    <a:p>
                      <a:r>
                        <a:rPr lang="en-US" sz="1400" dirty="0" smtClean="0"/>
                        <a:t>Bile acid </a:t>
                      </a:r>
                      <a:r>
                        <a:rPr lang="en-US" sz="1400" dirty="0" err="1" smtClean="0"/>
                        <a:t>sequestran</a:t>
                      </a:r>
                      <a:endParaRPr lang="en-US" sz="1400" dirty="0" smtClean="0"/>
                    </a:p>
                    <a:p>
                      <a:r>
                        <a:rPr lang="en-US" sz="1400" dirty="0" smtClean="0"/>
                        <a:t>  </a:t>
                      </a:r>
                      <a:r>
                        <a:rPr lang="en-US" sz="1400" dirty="0" err="1" smtClean="0"/>
                        <a:t>Colestiramin</a:t>
                      </a:r>
                      <a:endParaRPr lang="en-US" sz="1400" dirty="0" smtClean="0"/>
                    </a:p>
                    <a:p>
                      <a:r>
                        <a:rPr lang="en-US" sz="1400" dirty="0" smtClean="0"/>
                        <a:t>  </a:t>
                      </a:r>
                      <a:r>
                        <a:rPr lang="en-US" sz="1400" dirty="0" err="1" smtClean="0"/>
                        <a:t>Colestipol</a:t>
                      </a:r>
                      <a:endParaRPr lang="en-US" sz="1400" dirty="0" smtClean="0"/>
                    </a:p>
                    <a:p>
                      <a:r>
                        <a:rPr lang="en-US" sz="1400" dirty="0" smtClean="0"/>
                        <a:t>  </a:t>
                      </a:r>
                      <a:r>
                        <a:rPr lang="en-US" sz="1400" dirty="0" err="1" smtClean="0"/>
                        <a:t>Colesevam</a:t>
                      </a:r>
                      <a:endParaRPr lang="en-US" sz="1400" dirty="0" smtClean="0"/>
                    </a:p>
                    <a:p>
                      <a:endParaRPr lang="en-US" dirty="0"/>
                    </a:p>
                  </a:txBody>
                  <a:tcPr/>
                </a:tc>
                <a:tc>
                  <a:txBody>
                    <a:bodyPr/>
                    <a:lstStyle/>
                    <a:p>
                      <a:r>
                        <a:rPr lang="en-US" sz="1400" dirty="0" err="1" smtClean="0"/>
                        <a:t>Peningkatan</a:t>
                      </a:r>
                      <a:r>
                        <a:rPr lang="en-US" sz="1400" dirty="0" smtClean="0"/>
                        <a:t> LDL </a:t>
                      </a:r>
                      <a:r>
                        <a:rPr lang="en-US" sz="1400" dirty="0" err="1" smtClean="0"/>
                        <a:t>kolesterol</a:t>
                      </a:r>
                      <a:endParaRPr lang="en-US" sz="1400" dirty="0"/>
                    </a:p>
                  </a:txBody>
                  <a:tcPr/>
                </a:tc>
                <a:tc>
                  <a:txBody>
                    <a:bodyPr/>
                    <a:lstStyle/>
                    <a:p>
                      <a:endParaRPr lang="en-US" sz="1400" dirty="0" smtClean="0"/>
                    </a:p>
                    <a:p>
                      <a:endParaRPr lang="en-US" sz="1400" dirty="0" smtClean="0"/>
                    </a:p>
                    <a:p>
                      <a:r>
                        <a:rPr lang="en-US" sz="1400" dirty="0" smtClean="0"/>
                        <a:t>4</a:t>
                      </a:r>
                      <a:r>
                        <a:rPr lang="en-US" sz="1400" baseline="0" dirty="0" smtClean="0"/>
                        <a:t> g</a:t>
                      </a:r>
                    </a:p>
                    <a:p>
                      <a:r>
                        <a:rPr lang="en-US" sz="1400" baseline="0" dirty="0" smtClean="0"/>
                        <a:t>5 g</a:t>
                      </a:r>
                    </a:p>
                    <a:p>
                      <a:r>
                        <a:rPr lang="en-US" sz="1400" baseline="0" dirty="0" smtClean="0"/>
                        <a:t>3750 mg</a:t>
                      </a:r>
                      <a:endParaRPr lang="en-US" sz="1400" dirty="0"/>
                    </a:p>
                  </a:txBody>
                  <a:tcPr/>
                </a:tc>
                <a:tc>
                  <a:txBody>
                    <a:bodyPr/>
                    <a:lstStyle/>
                    <a:p>
                      <a:endParaRPr lang="en-US" sz="1400" dirty="0" smtClean="0"/>
                    </a:p>
                    <a:p>
                      <a:endParaRPr lang="en-US" sz="1400" dirty="0" smtClean="0"/>
                    </a:p>
                    <a:p>
                      <a:r>
                        <a:rPr lang="en-US" sz="1400" dirty="0" smtClean="0"/>
                        <a:t>32</a:t>
                      </a:r>
                      <a:r>
                        <a:rPr lang="en-US" sz="1400" baseline="0" dirty="0" smtClean="0"/>
                        <a:t> g</a:t>
                      </a:r>
                    </a:p>
                    <a:p>
                      <a:r>
                        <a:rPr lang="en-US" sz="1400" baseline="0" dirty="0" smtClean="0"/>
                        <a:t>40 g</a:t>
                      </a:r>
                    </a:p>
                    <a:p>
                      <a:r>
                        <a:rPr lang="en-US" sz="1400" baseline="0" dirty="0" smtClean="0"/>
                        <a:t>4375 mg</a:t>
                      </a:r>
                      <a:endParaRPr lang="en-US" sz="1400" dirty="0" smtClean="0"/>
                    </a:p>
                  </a:txBody>
                  <a:tcPr/>
                </a:tc>
                <a:tc>
                  <a:txBody>
                    <a:bodyPr/>
                    <a:lstStyle/>
                    <a:p>
                      <a:endParaRPr lang="en-US" sz="1400" dirty="0" smtClean="0"/>
                    </a:p>
                    <a:p>
                      <a:endParaRPr lang="en-US" sz="1400" dirty="0" smtClean="0"/>
                    </a:p>
                    <a:p>
                      <a:r>
                        <a:rPr lang="en-US" sz="1400" dirty="0" smtClean="0"/>
                        <a:t>↗ </a:t>
                      </a:r>
                      <a:r>
                        <a:rPr lang="en-US" sz="1400" dirty="0" err="1" smtClean="0"/>
                        <a:t>ekskresi</a:t>
                      </a:r>
                      <a:r>
                        <a:rPr lang="en-US" sz="1400" dirty="0" smtClean="0"/>
                        <a:t> as. </a:t>
                      </a:r>
                      <a:r>
                        <a:rPr lang="en-US" sz="1400" dirty="0" err="1" smtClean="0"/>
                        <a:t>Empedu</a:t>
                      </a:r>
                      <a:endParaRPr lang="en-US" sz="1400" dirty="0" smtClean="0"/>
                    </a:p>
                    <a:p>
                      <a:r>
                        <a:rPr lang="en-US" sz="1400" dirty="0" smtClean="0"/>
                        <a:t>↗ </a:t>
                      </a:r>
                      <a:r>
                        <a:rPr lang="en-US" sz="1400" dirty="0" err="1" smtClean="0"/>
                        <a:t>reseptor</a:t>
                      </a:r>
                      <a:r>
                        <a:rPr lang="en-US" sz="1400" baseline="0" dirty="0" smtClean="0"/>
                        <a:t> LDL</a:t>
                      </a:r>
                      <a:endParaRPr lang="en-US" sz="1400" dirty="0"/>
                    </a:p>
                  </a:txBody>
                  <a:tcPr/>
                </a:tc>
                <a:tc>
                  <a:txBody>
                    <a:bodyPr/>
                    <a:lstStyle/>
                    <a:p>
                      <a:r>
                        <a:rPr lang="en-US" sz="1400" dirty="0" err="1" smtClean="0"/>
                        <a:t>Kembung</a:t>
                      </a:r>
                      <a:r>
                        <a:rPr lang="en-US" sz="1400" dirty="0" smtClean="0"/>
                        <a:t>, </a:t>
                      </a:r>
                      <a:r>
                        <a:rPr lang="en-US" sz="1400" dirty="0" err="1" smtClean="0"/>
                        <a:t>konstipasi</a:t>
                      </a:r>
                      <a:r>
                        <a:rPr lang="en-US" sz="1400" dirty="0" smtClean="0"/>
                        <a:t>, </a:t>
                      </a:r>
                      <a:r>
                        <a:rPr lang="en-US" sz="1400" dirty="0" err="1" smtClean="0"/>
                        <a:t>peningkatan</a:t>
                      </a:r>
                      <a:r>
                        <a:rPr lang="en-US" sz="1400" dirty="0" smtClean="0"/>
                        <a:t> </a:t>
                      </a:r>
                      <a:r>
                        <a:rPr lang="en-US" sz="1400" dirty="0" err="1" smtClean="0"/>
                        <a:t>trigliserida</a:t>
                      </a:r>
                      <a:endParaRPr lang="en-US" sz="1400" dirty="0"/>
                    </a:p>
                  </a:txBody>
                  <a:tcPr/>
                </a:tc>
              </a:tr>
            </a:tbl>
          </a:graphicData>
        </a:graphic>
      </p:graphicFrame>
      <p:sp>
        <p:nvSpPr>
          <p:cNvPr id="5" name="TextBox 4"/>
          <p:cNvSpPr txBox="1"/>
          <p:nvPr/>
        </p:nvSpPr>
        <p:spPr>
          <a:xfrm>
            <a:off x="4419600" y="6474023"/>
            <a:ext cx="4267200" cy="307777"/>
          </a:xfrm>
          <a:prstGeom prst="rect">
            <a:avLst/>
          </a:prstGeom>
          <a:noFill/>
        </p:spPr>
        <p:txBody>
          <a:bodyPr wrap="square" rtlCol="0">
            <a:spAutoFit/>
          </a:bodyPr>
          <a:lstStyle/>
          <a:p>
            <a:pPr algn="r"/>
            <a:r>
              <a:rPr lang="en-US" sz="1400" i="1" dirty="0" err="1" smtClean="0"/>
              <a:t>Sumber</a:t>
            </a:r>
            <a:r>
              <a:rPr lang="en-US" sz="1400" i="1" dirty="0" smtClean="0"/>
              <a:t> : Harrison  Principles of Internal Medicine</a:t>
            </a:r>
            <a:endParaRPr lang="en-US" sz="1400" i="1"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457200" y="381000"/>
          <a:ext cx="8229600" cy="4734486"/>
        </p:xfrm>
        <a:graphic>
          <a:graphicData uri="http://schemas.openxmlformats.org/drawingml/2006/table">
            <a:tbl>
              <a:tblPr firstRow="1" bandRow="1">
                <a:tableStyleId>{5C22544A-7EE6-4342-B048-85BDC9FD1C3A}</a:tableStyleId>
              </a:tblPr>
              <a:tblGrid>
                <a:gridCol w="1600200"/>
                <a:gridCol w="1143000"/>
                <a:gridCol w="1371600"/>
                <a:gridCol w="1371600"/>
                <a:gridCol w="1371600"/>
                <a:gridCol w="1371600"/>
              </a:tblGrid>
              <a:tr h="1371600">
                <a:tc>
                  <a:txBody>
                    <a:bodyPr/>
                    <a:lstStyle/>
                    <a:p>
                      <a:pPr algn="ctr"/>
                      <a:r>
                        <a:rPr lang="en-US" dirty="0" err="1" smtClean="0"/>
                        <a:t>Nama</a:t>
                      </a:r>
                      <a:r>
                        <a:rPr lang="en-US" dirty="0" smtClean="0"/>
                        <a:t> </a:t>
                      </a:r>
                      <a:r>
                        <a:rPr lang="en-US" dirty="0" err="1" smtClean="0"/>
                        <a:t>Obat</a:t>
                      </a:r>
                      <a:endParaRPr lang="en-US" dirty="0"/>
                    </a:p>
                  </a:txBody>
                  <a:tcPr anchor="ctr"/>
                </a:tc>
                <a:tc>
                  <a:txBody>
                    <a:bodyPr/>
                    <a:lstStyle/>
                    <a:p>
                      <a:pPr algn="ctr"/>
                      <a:r>
                        <a:rPr lang="en-US" dirty="0" err="1" smtClean="0"/>
                        <a:t>Indikasi</a:t>
                      </a:r>
                      <a:r>
                        <a:rPr lang="en-US" dirty="0" smtClean="0"/>
                        <a:t>  </a:t>
                      </a:r>
                      <a:r>
                        <a:rPr lang="en-US" dirty="0" err="1" smtClean="0"/>
                        <a:t>Utama</a:t>
                      </a:r>
                      <a:endParaRPr lang="en-US" dirty="0"/>
                    </a:p>
                  </a:txBody>
                  <a:tcPr anchor="ctr"/>
                </a:tc>
                <a:tc>
                  <a:txBody>
                    <a:bodyPr/>
                    <a:lstStyle/>
                    <a:p>
                      <a:pPr algn="ctr"/>
                      <a:r>
                        <a:rPr lang="en-US" dirty="0" err="1" smtClean="0"/>
                        <a:t>Dosis</a:t>
                      </a:r>
                      <a:r>
                        <a:rPr lang="en-US" dirty="0" smtClean="0"/>
                        <a:t> </a:t>
                      </a:r>
                      <a:r>
                        <a:rPr lang="en-US" dirty="0" err="1" smtClean="0"/>
                        <a:t>awal</a:t>
                      </a:r>
                      <a:endParaRPr lang="en-US" dirty="0"/>
                    </a:p>
                  </a:txBody>
                  <a:tcPr anchor="ctr"/>
                </a:tc>
                <a:tc>
                  <a:txBody>
                    <a:bodyPr/>
                    <a:lstStyle/>
                    <a:p>
                      <a:pPr algn="ctr"/>
                      <a:r>
                        <a:rPr lang="en-US" dirty="0" err="1" smtClean="0"/>
                        <a:t>Dosis</a:t>
                      </a:r>
                      <a:r>
                        <a:rPr lang="en-US" dirty="0" smtClean="0"/>
                        <a:t> </a:t>
                      </a:r>
                      <a:r>
                        <a:rPr lang="en-US" dirty="0" err="1" smtClean="0"/>
                        <a:t>maksimal</a:t>
                      </a:r>
                      <a:endParaRPr lang="en-US" dirty="0"/>
                    </a:p>
                  </a:txBody>
                  <a:tcPr anchor="ctr"/>
                </a:tc>
                <a:tc>
                  <a:txBody>
                    <a:bodyPr/>
                    <a:lstStyle/>
                    <a:p>
                      <a:pPr algn="ctr"/>
                      <a:r>
                        <a:rPr lang="en-US" dirty="0" err="1" smtClean="0"/>
                        <a:t>Mekanisme</a:t>
                      </a:r>
                      <a:endParaRPr lang="en-US" dirty="0"/>
                    </a:p>
                  </a:txBody>
                  <a:tcPr anchor="ctr"/>
                </a:tc>
                <a:tc>
                  <a:txBody>
                    <a:bodyPr/>
                    <a:lstStyle/>
                    <a:p>
                      <a:pPr algn="ctr"/>
                      <a:r>
                        <a:rPr lang="en-US" dirty="0" err="1" smtClean="0"/>
                        <a:t>Efek</a:t>
                      </a:r>
                      <a:r>
                        <a:rPr lang="en-US" dirty="0" smtClean="0"/>
                        <a:t> </a:t>
                      </a:r>
                      <a:r>
                        <a:rPr lang="en-US" dirty="0" err="1" smtClean="0"/>
                        <a:t>samping</a:t>
                      </a:r>
                      <a:r>
                        <a:rPr lang="en-US" dirty="0" smtClean="0"/>
                        <a:t> </a:t>
                      </a:r>
                      <a:r>
                        <a:rPr lang="en-US" dirty="0" err="1" smtClean="0"/>
                        <a:t>tersering</a:t>
                      </a:r>
                      <a:endParaRPr lang="en-US" dirty="0" smtClean="0"/>
                    </a:p>
                  </a:txBody>
                  <a:tcPr anchor="ctr"/>
                </a:tc>
              </a:tr>
              <a:tr h="833046">
                <a:tc>
                  <a:txBody>
                    <a:bodyPr/>
                    <a:lstStyle/>
                    <a:p>
                      <a:r>
                        <a:rPr lang="en-US" sz="1400" dirty="0" err="1" smtClean="0"/>
                        <a:t>Asam</a:t>
                      </a:r>
                      <a:r>
                        <a:rPr lang="en-US" sz="1400" dirty="0" smtClean="0"/>
                        <a:t> </a:t>
                      </a:r>
                      <a:r>
                        <a:rPr lang="en-US" sz="1400" dirty="0" err="1" smtClean="0"/>
                        <a:t>Nicotinat</a:t>
                      </a:r>
                      <a:endParaRPr lang="en-US" sz="1400" dirty="0" smtClean="0"/>
                    </a:p>
                    <a:p>
                      <a:r>
                        <a:rPr lang="en-US" sz="1200" dirty="0" smtClean="0"/>
                        <a:t>  Immediate release</a:t>
                      </a:r>
                    </a:p>
                    <a:p>
                      <a:r>
                        <a:rPr lang="en-US" sz="1200" dirty="0" smtClean="0"/>
                        <a:t>  Sustained release</a:t>
                      </a:r>
                    </a:p>
                    <a:p>
                      <a:r>
                        <a:rPr lang="en-US" sz="1200" dirty="0" smtClean="0"/>
                        <a:t>  Extended release</a:t>
                      </a:r>
                      <a:endParaRPr lang="en-US" sz="1200" dirty="0"/>
                    </a:p>
                  </a:txBody>
                  <a:tcPr/>
                </a:tc>
                <a:tc>
                  <a:txBody>
                    <a:bodyPr/>
                    <a:lstStyle/>
                    <a:p>
                      <a:r>
                        <a:rPr lang="en-US" sz="1400" dirty="0" err="1" smtClean="0"/>
                        <a:t>Peningkatan</a:t>
                      </a:r>
                      <a:r>
                        <a:rPr lang="en-US" sz="1400" dirty="0" smtClean="0"/>
                        <a:t> LDL, HDL </a:t>
                      </a:r>
                      <a:r>
                        <a:rPr lang="en-US" sz="1400" dirty="0" err="1" smtClean="0"/>
                        <a:t>rendah</a:t>
                      </a:r>
                      <a:r>
                        <a:rPr lang="en-US" sz="1400" dirty="0" smtClean="0"/>
                        <a:t>, </a:t>
                      </a:r>
                      <a:r>
                        <a:rPr lang="en-US" sz="1400" dirty="0" err="1" smtClean="0"/>
                        <a:t>peningkatan</a:t>
                      </a:r>
                      <a:r>
                        <a:rPr lang="en-US" sz="1400" dirty="0" smtClean="0"/>
                        <a:t> TG</a:t>
                      </a:r>
                      <a:endParaRPr lang="en-US" sz="1400" dirty="0"/>
                    </a:p>
                  </a:txBody>
                  <a:tcPr/>
                </a:tc>
                <a:tc>
                  <a:txBody>
                    <a:bodyPr/>
                    <a:lstStyle/>
                    <a:p>
                      <a:endParaRPr lang="en-US" sz="1400" dirty="0" smtClean="0"/>
                    </a:p>
                    <a:p>
                      <a:r>
                        <a:rPr lang="en-US" sz="1200" dirty="0" smtClean="0"/>
                        <a:t>100 mg</a:t>
                      </a:r>
                    </a:p>
                    <a:p>
                      <a:r>
                        <a:rPr lang="en-US" sz="1200" dirty="0" smtClean="0"/>
                        <a:t>250 mg</a:t>
                      </a:r>
                    </a:p>
                    <a:p>
                      <a:r>
                        <a:rPr lang="en-US" sz="1200" dirty="0" smtClean="0"/>
                        <a:t>500 mg</a:t>
                      </a:r>
                      <a:endParaRPr lang="en-US" sz="1200" dirty="0"/>
                    </a:p>
                  </a:txBody>
                  <a:tcPr/>
                </a:tc>
                <a:tc>
                  <a:txBody>
                    <a:bodyPr/>
                    <a:lstStyle/>
                    <a:p>
                      <a:endParaRPr lang="en-US" sz="1400" dirty="0" smtClean="0"/>
                    </a:p>
                    <a:p>
                      <a:r>
                        <a:rPr lang="en-US" sz="1400" baseline="0" dirty="0" smtClean="0"/>
                        <a:t> </a:t>
                      </a:r>
                      <a:r>
                        <a:rPr lang="en-US" sz="1200" baseline="0" dirty="0" smtClean="0"/>
                        <a:t>1 gram</a:t>
                      </a:r>
                    </a:p>
                    <a:p>
                      <a:r>
                        <a:rPr lang="en-US" sz="1200" baseline="0" dirty="0" smtClean="0"/>
                        <a:t>  1.5 gram</a:t>
                      </a:r>
                    </a:p>
                    <a:p>
                      <a:r>
                        <a:rPr lang="en-US" sz="1200" baseline="0" dirty="0" smtClean="0"/>
                        <a:t>  2 gram</a:t>
                      </a:r>
                      <a:endParaRPr lang="en-US" sz="1200" dirty="0"/>
                    </a:p>
                  </a:txBody>
                  <a:tcPr/>
                </a:tc>
                <a:tc>
                  <a:txBody>
                    <a:bodyPr/>
                    <a:lstStyle/>
                    <a:p>
                      <a:r>
                        <a:rPr lang="en-US" sz="1400" dirty="0" smtClean="0"/>
                        <a:t>↘ </a:t>
                      </a:r>
                      <a:r>
                        <a:rPr lang="en-US" sz="1400" dirty="0" err="1" smtClean="0"/>
                        <a:t>sintesis</a:t>
                      </a:r>
                      <a:r>
                        <a:rPr lang="en-US" sz="1400" dirty="0" smtClean="0"/>
                        <a:t> VLDL </a:t>
                      </a:r>
                      <a:r>
                        <a:rPr lang="en-US" sz="1400" dirty="0" err="1" smtClean="0"/>
                        <a:t>hepar</a:t>
                      </a:r>
                      <a:endParaRPr lang="en-US" sz="1400" dirty="0"/>
                    </a:p>
                  </a:txBody>
                  <a:tcPr/>
                </a:tc>
                <a:tc>
                  <a:txBody>
                    <a:bodyPr/>
                    <a:lstStyle/>
                    <a:p>
                      <a:r>
                        <a:rPr lang="en-US" sz="1400" dirty="0" smtClean="0"/>
                        <a:t>Flushing, </a:t>
                      </a:r>
                      <a:r>
                        <a:rPr lang="en-US" sz="1400" dirty="0" err="1" smtClean="0"/>
                        <a:t>gangguan</a:t>
                      </a:r>
                      <a:r>
                        <a:rPr lang="en-US" sz="1400" dirty="0" smtClean="0"/>
                        <a:t> </a:t>
                      </a:r>
                      <a:r>
                        <a:rPr lang="en-US" sz="1400" dirty="0" err="1" smtClean="0"/>
                        <a:t>sal</a:t>
                      </a:r>
                      <a:r>
                        <a:rPr lang="en-US" sz="1400" dirty="0" smtClean="0"/>
                        <a:t> </a:t>
                      </a:r>
                      <a:r>
                        <a:rPr lang="en-US" sz="1400" dirty="0" err="1" smtClean="0"/>
                        <a:t>cerna</a:t>
                      </a:r>
                      <a:r>
                        <a:rPr lang="en-US" sz="1400" dirty="0" smtClean="0"/>
                        <a:t>, </a:t>
                      </a:r>
                      <a:r>
                        <a:rPr lang="en-US" sz="1400" dirty="0" err="1" smtClean="0"/>
                        <a:t>peningkatan</a:t>
                      </a:r>
                      <a:r>
                        <a:rPr lang="en-US" sz="1400" dirty="0" smtClean="0"/>
                        <a:t> </a:t>
                      </a:r>
                      <a:r>
                        <a:rPr lang="en-US" sz="1400" dirty="0" err="1" smtClean="0"/>
                        <a:t>glukosa</a:t>
                      </a:r>
                      <a:r>
                        <a:rPr lang="en-US" sz="1400" dirty="0" smtClean="0"/>
                        <a:t>, </a:t>
                      </a:r>
                      <a:r>
                        <a:rPr lang="en-US" sz="1400" dirty="0" err="1" smtClean="0"/>
                        <a:t>asam</a:t>
                      </a:r>
                      <a:r>
                        <a:rPr lang="en-US" sz="1400" dirty="0" smtClean="0"/>
                        <a:t> </a:t>
                      </a:r>
                      <a:r>
                        <a:rPr lang="en-US" sz="1400" dirty="0" err="1" smtClean="0"/>
                        <a:t>urat</a:t>
                      </a:r>
                      <a:r>
                        <a:rPr lang="en-US" sz="1400" baseline="0" dirty="0" smtClean="0"/>
                        <a:t> </a:t>
                      </a:r>
                      <a:r>
                        <a:rPr lang="en-US" sz="1400" baseline="0" dirty="0" err="1" smtClean="0"/>
                        <a:t>dan</a:t>
                      </a:r>
                      <a:r>
                        <a:rPr lang="en-US" sz="1400" baseline="0" dirty="0" smtClean="0"/>
                        <a:t> </a:t>
                      </a:r>
                      <a:r>
                        <a:rPr lang="en-US" sz="1400" baseline="0" dirty="0" err="1" smtClean="0"/>
                        <a:t>transaminase</a:t>
                      </a:r>
                      <a:endParaRPr lang="en-US" sz="1400" dirty="0"/>
                    </a:p>
                  </a:txBody>
                  <a:tcPr/>
                </a:tc>
              </a:tr>
              <a:tr h="833046">
                <a:tc>
                  <a:txBody>
                    <a:bodyPr/>
                    <a:lstStyle/>
                    <a:p>
                      <a:r>
                        <a:rPr lang="en-US" sz="1400" dirty="0" err="1" smtClean="0"/>
                        <a:t>Derivat</a:t>
                      </a:r>
                      <a:r>
                        <a:rPr lang="en-US" sz="1400" dirty="0" smtClean="0"/>
                        <a:t> </a:t>
                      </a:r>
                      <a:r>
                        <a:rPr lang="en-US" sz="1400" dirty="0" err="1" smtClean="0"/>
                        <a:t>asam</a:t>
                      </a:r>
                      <a:r>
                        <a:rPr lang="en-US" sz="1400" dirty="0" smtClean="0"/>
                        <a:t> </a:t>
                      </a:r>
                      <a:r>
                        <a:rPr lang="en-US" sz="1400" dirty="0" err="1" smtClean="0"/>
                        <a:t>fibrate</a:t>
                      </a:r>
                      <a:endParaRPr lang="en-US" sz="1400" dirty="0" smtClean="0"/>
                    </a:p>
                    <a:p>
                      <a:r>
                        <a:rPr lang="en-US" sz="1400" baseline="0" dirty="0" smtClean="0"/>
                        <a:t>  </a:t>
                      </a:r>
                      <a:r>
                        <a:rPr lang="en-US" sz="1200" baseline="0" dirty="0" err="1" smtClean="0"/>
                        <a:t>Gemfibrozil</a:t>
                      </a:r>
                      <a:endParaRPr lang="en-US" sz="1200" baseline="0" dirty="0" smtClean="0"/>
                    </a:p>
                    <a:p>
                      <a:r>
                        <a:rPr lang="en-US" sz="1200" baseline="0" dirty="0" smtClean="0"/>
                        <a:t>  </a:t>
                      </a:r>
                      <a:r>
                        <a:rPr lang="en-US" sz="1200" baseline="0" dirty="0" err="1" smtClean="0"/>
                        <a:t>Fenofibrate</a:t>
                      </a:r>
                      <a:endParaRPr lang="en-US" sz="1400" dirty="0"/>
                    </a:p>
                  </a:txBody>
                  <a:tcPr/>
                </a:tc>
                <a:tc>
                  <a:txBody>
                    <a:bodyPr/>
                    <a:lstStyle/>
                    <a:p>
                      <a:r>
                        <a:rPr lang="en-US" sz="1400" dirty="0" err="1" smtClean="0"/>
                        <a:t>Peningkatan</a:t>
                      </a:r>
                      <a:r>
                        <a:rPr lang="en-US" sz="1400" dirty="0" smtClean="0"/>
                        <a:t> TG, </a:t>
                      </a:r>
                      <a:r>
                        <a:rPr lang="en-US" sz="1400" dirty="0" err="1" smtClean="0"/>
                        <a:t>peningkatan</a:t>
                      </a:r>
                      <a:r>
                        <a:rPr lang="en-US" sz="1400" dirty="0" smtClean="0"/>
                        <a:t> remnants</a:t>
                      </a:r>
                      <a:endParaRPr lang="en-US" sz="1400" dirty="0"/>
                    </a:p>
                  </a:txBody>
                  <a:tcPr/>
                </a:tc>
                <a:tc>
                  <a:txBody>
                    <a:bodyPr/>
                    <a:lstStyle/>
                    <a:p>
                      <a:endParaRPr lang="en-US" sz="1400" dirty="0" smtClean="0"/>
                    </a:p>
                    <a:p>
                      <a:endParaRPr lang="en-US" sz="1400" dirty="0" smtClean="0"/>
                    </a:p>
                    <a:p>
                      <a:r>
                        <a:rPr lang="en-US" sz="1400" dirty="0" smtClean="0"/>
                        <a:t> </a:t>
                      </a:r>
                      <a:r>
                        <a:rPr lang="en-US" sz="1200" dirty="0" smtClean="0"/>
                        <a:t>600 mg </a:t>
                      </a:r>
                    </a:p>
                    <a:p>
                      <a:r>
                        <a:rPr lang="en-US" sz="1200" dirty="0" smtClean="0"/>
                        <a:t>145</a:t>
                      </a:r>
                      <a:r>
                        <a:rPr lang="en-US" sz="1200" baseline="0" dirty="0" smtClean="0"/>
                        <a:t> mg</a:t>
                      </a:r>
                      <a:endParaRPr lang="en-US" sz="1400" dirty="0"/>
                    </a:p>
                  </a:txBody>
                  <a:tcPr/>
                </a:tc>
                <a:tc>
                  <a:txBody>
                    <a:bodyPr/>
                    <a:lstStyle/>
                    <a:p>
                      <a:endParaRPr lang="en-US" sz="1400" dirty="0" smtClean="0"/>
                    </a:p>
                    <a:p>
                      <a:endParaRPr lang="en-US" sz="1400" dirty="0" smtClean="0"/>
                    </a:p>
                    <a:p>
                      <a:r>
                        <a:rPr lang="en-US" sz="1400" dirty="0" smtClean="0"/>
                        <a:t> </a:t>
                      </a:r>
                      <a:r>
                        <a:rPr lang="en-US" sz="1200" dirty="0" smtClean="0"/>
                        <a:t>600 mg</a:t>
                      </a:r>
                    </a:p>
                    <a:p>
                      <a:r>
                        <a:rPr lang="en-US" sz="1200" dirty="0" smtClean="0"/>
                        <a:t> 145 mg </a:t>
                      </a:r>
                      <a:endParaRPr lang="en-US" sz="1400" dirty="0"/>
                    </a:p>
                  </a:txBody>
                  <a:tcPr/>
                </a:tc>
                <a:tc>
                  <a:txBody>
                    <a:bodyPr/>
                    <a:lstStyle/>
                    <a:p>
                      <a:r>
                        <a:rPr lang="en-US" sz="1400" dirty="0" smtClean="0"/>
                        <a:t>↗LPL, ↘ </a:t>
                      </a:r>
                      <a:r>
                        <a:rPr lang="en-US" sz="1400" dirty="0" err="1" smtClean="0"/>
                        <a:t>sintesis</a:t>
                      </a:r>
                      <a:r>
                        <a:rPr lang="en-US" sz="1400" dirty="0" smtClean="0"/>
                        <a:t> VLDL</a:t>
                      </a:r>
                      <a:endParaRPr lang="en-US" sz="1400" dirty="0"/>
                    </a:p>
                  </a:txBody>
                  <a:tcPr/>
                </a:tc>
                <a:tc>
                  <a:txBody>
                    <a:bodyPr/>
                    <a:lstStyle/>
                    <a:p>
                      <a:r>
                        <a:rPr lang="en-US" sz="1400" dirty="0" err="1" smtClean="0"/>
                        <a:t>Dispepsia</a:t>
                      </a:r>
                      <a:r>
                        <a:rPr lang="en-US" sz="1400" dirty="0" smtClean="0"/>
                        <a:t>, </a:t>
                      </a:r>
                      <a:r>
                        <a:rPr lang="en-US" sz="1400" dirty="0" err="1" smtClean="0"/>
                        <a:t>myalgia</a:t>
                      </a:r>
                      <a:r>
                        <a:rPr lang="en-US" sz="1400" dirty="0" smtClean="0"/>
                        <a:t>, </a:t>
                      </a:r>
                      <a:r>
                        <a:rPr lang="en-US" sz="1400" dirty="0" err="1" smtClean="0"/>
                        <a:t>batu</a:t>
                      </a:r>
                      <a:r>
                        <a:rPr lang="en-US" sz="1400" dirty="0" smtClean="0"/>
                        <a:t> GB, </a:t>
                      </a:r>
                      <a:r>
                        <a:rPr lang="en-US" sz="1400" dirty="0" err="1" smtClean="0"/>
                        <a:t>peningkatan</a:t>
                      </a:r>
                      <a:r>
                        <a:rPr lang="en-US" sz="1400" baseline="0" dirty="0" smtClean="0"/>
                        <a:t> </a:t>
                      </a:r>
                      <a:r>
                        <a:rPr lang="en-US" sz="1400" baseline="0" dirty="0" err="1" smtClean="0"/>
                        <a:t>transaminase</a:t>
                      </a:r>
                      <a:endParaRPr lang="en-US" sz="1400" dirty="0"/>
                    </a:p>
                  </a:txBody>
                  <a:tcPr/>
                </a:tc>
              </a:tr>
              <a:tr h="833046">
                <a:tc>
                  <a:txBody>
                    <a:bodyPr/>
                    <a:lstStyle/>
                    <a:p>
                      <a:r>
                        <a:rPr lang="en-US" sz="1400" dirty="0" err="1" smtClean="0"/>
                        <a:t>Asam</a:t>
                      </a:r>
                      <a:r>
                        <a:rPr lang="en-US" sz="1400" baseline="0" dirty="0" smtClean="0"/>
                        <a:t> </a:t>
                      </a:r>
                      <a:r>
                        <a:rPr lang="en-US" sz="1400" baseline="0" dirty="0" err="1" smtClean="0"/>
                        <a:t>Lemak</a:t>
                      </a:r>
                      <a:r>
                        <a:rPr lang="en-US" sz="1400" baseline="0" dirty="0" smtClean="0"/>
                        <a:t> Omega 3</a:t>
                      </a:r>
                      <a:endParaRPr lang="en-US" sz="1400" dirty="0"/>
                    </a:p>
                  </a:txBody>
                  <a:tcPr/>
                </a:tc>
                <a:tc>
                  <a:txBody>
                    <a:bodyPr/>
                    <a:lstStyle/>
                    <a:p>
                      <a:r>
                        <a:rPr lang="en-US" sz="1400" dirty="0" err="1" smtClean="0"/>
                        <a:t>Peningkatan</a:t>
                      </a:r>
                      <a:r>
                        <a:rPr lang="en-US" sz="1400" baseline="0" dirty="0" smtClean="0"/>
                        <a:t> TG</a:t>
                      </a:r>
                      <a:endParaRPr lang="en-US" sz="1400" dirty="0"/>
                    </a:p>
                  </a:txBody>
                  <a:tcPr/>
                </a:tc>
                <a:tc>
                  <a:txBody>
                    <a:bodyPr/>
                    <a:lstStyle/>
                    <a:p>
                      <a:r>
                        <a:rPr lang="en-US" sz="1400" dirty="0" smtClean="0"/>
                        <a:t>3 gram </a:t>
                      </a:r>
                      <a:endParaRPr lang="en-US" sz="1400" dirty="0"/>
                    </a:p>
                  </a:txBody>
                  <a:tcPr/>
                </a:tc>
                <a:tc>
                  <a:txBody>
                    <a:bodyPr/>
                    <a:lstStyle/>
                    <a:p>
                      <a:r>
                        <a:rPr lang="en-US" sz="1400" dirty="0" smtClean="0"/>
                        <a:t>6 gram</a:t>
                      </a:r>
                      <a:endParaRPr lang="en-US" sz="1400" dirty="0"/>
                    </a:p>
                  </a:txBody>
                  <a:tcPr/>
                </a:tc>
                <a:tc>
                  <a:txBody>
                    <a:bodyPr/>
                    <a:lstStyle/>
                    <a:p>
                      <a:r>
                        <a:rPr lang="en-US" sz="1400" dirty="0" smtClean="0"/>
                        <a:t>↗</a:t>
                      </a:r>
                      <a:r>
                        <a:rPr lang="en-US" sz="1400" dirty="0" err="1" smtClean="0"/>
                        <a:t>katabolisme</a:t>
                      </a:r>
                      <a:r>
                        <a:rPr lang="en-US" sz="1400" dirty="0" smtClean="0"/>
                        <a:t> TG</a:t>
                      </a:r>
                      <a:endParaRPr lang="en-US" sz="1400" dirty="0"/>
                    </a:p>
                  </a:txBody>
                  <a:tcPr/>
                </a:tc>
                <a:tc>
                  <a:txBody>
                    <a:bodyPr/>
                    <a:lstStyle/>
                    <a:p>
                      <a:r>
                        <a:rPr lang="en-US" sz="1400" dirty="0" err="1" smtClean="0"/>
                        <a:t>Dispepsia</a:t>
                      </a:r>
                      <a:r>
                        <a:rPr lang="en-US" sz="1400" dirty="0" smtClean="0"/>
                        <a:t>, </a:t>
                      </a:r>
                      <a:r>
                        <a:rPr lang="en-US" sz="1400" dirty="0" err="1" smtClean="0"/>
                        <a:t>diare</a:t>
                      </a:r>
                      <a:r>
                        <a:rPr lang="en-US" sz="1400" dirty="0" smtClean="0"/>
                        <a:t>, </a:t>
                      </a:r>
                      <a:r>
                        <a:rPr lang="en-US" sz="1400" dirty="0" err="1" smtClean="0"/>
                        <a:t>bau</a:t>
                      </a:r>
                      <a:r>
                        <a:rPr lang="en-US" sz="1400" dirty="0" smtClean="0"/>
                        <a:t> </a:t>
                      </a:r>
                      <a:r>
                        <a:rPr lang="en-US" sz="1400" dirty="0" err="1" smtClean="0"/>
                        <a:t>mulut</a:t>
                      </a:r>
                      <a:endParaRPr lang="en-US" sz="1400" dirty="0"/>
                    </a:p>
                  </a:txBody>
                  <a:tcPr/>
                </a:tc>
              </a:tr>
            </a:tbl>
          </a:graphicData>
        </a:graphic>
      </p:graphicFrame>
      <p:sp>
        <p:nvSpPr>
          <p:cNvPr id="5" name="TextBox 4"/>
          <p:cNvSpPr txBox="1"/>
          <p:nvPr/>
        </p:nvSpPr>
        <p:spPr>
          <a:xfrm>
            <a:off x="4419600" y="5410200"/>
            <a:ext cx="4267200" cy="307777"/>
          </a:xfrm>
          <a:prstGeom prst="rect">
            <a:avLst/>
          </a:prstGeom>
          <a:noFill/>
        </p:spPr>
        <p:txBody>
          <a:bodyPr wrap="square" rtlCol="0">
            <a:spAutoFit/>
          </a:bodyPr>
          <a:lstStyle/>
          <a:p>
            <a:pPr algn="r"/>
            <a:r>
              <a:rPr lang="en-US" sz="1400" i="1" dirty="0" err="1" smtClean="0"/>
              <a:t>Sumber</a:t>
            </a:r>
            <a:r>
              <a:rPr lang="en-US" sz="1400" i="1" dirty="0" smtClean="0"/>
              <a:t> : Harrison  Principles of Internal Medicine</a:t>
            </a:r>
            <a:endParaRPr lang="en-US" sz="1400" i="1"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How_Drugs_Make_Sense_HMG-CoA_Reductase_Inhibitors.mp4">
            <a:hlinkClick r:id="" action="ppaction://media"/>
          </p:cNvPr>
          <p:cNvPicPr>
            <a:picLocks noGrp="1" noRot="1" noChangeAspect="1"/>
          </p:cNvPicPr>
          <p:nvPr>
            <p:ph idx="1"/>
            <a:videoFile r:link="rId1"/>
          </p:nvPr>
        </p:nvPicPr>
        <p:blipFill>
          <a:blip r:embed="rId3"/>
          <a:stretch>
            <a:fillRect/>
          </a:stretch>
        </p:blipFill>
        <p:spPr>
          <a:xfrm>
            <a:off x="67734" y="838200"/>
            <a:ext cx="9076266" cy="510540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206565"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p:cTn id="7" fill="hold" display="0">
                  <p:stCondLst>
                    <p:cond delay="indefinite"/>
                  </p:stCondLst>
                  <p:endCondLst>
                    <p:cond evt="onNext" delay="0">
                      <p:tgtEl>
                        <p:sldTgt/>
                      </p:tgtEl>
                    </p:cond>
                    <p:cond evt="onPrev" delay="0">
                      <p:tgtEl>
                        <p:sldTgt/>
                      </p:tgtEl>
                    </p:cond>
                  </p:endCondLst>
                </p:cTn>
                <p:tgtEl>
                  <p:spTgt spid="4"/>
                </p:tgtEl>
              </p:cMediaNode>
            </p:video>
            <p:seq concurrent="1" nextAc="seek">
              <p:cTn id="8" restart="whenNotActive" fill="hold" evtFilter="cancelBubble" nodeType="interactiveSeq">
                <p:stCondLst>
                  <p:cond evt="onClick" delay="0">
                    <p:tgtEl>
                      <p:spTgt spid="4"/>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4"/>
                                        </p:tgtEl>
                                      </p:cBhvr>
                                    </p:cmd>
                                  </p:childTnLst>
                                </p:cTn>
                              </p:par>
                            </p:childTnLst>
                          </p:cTn>
                        </p:par>
                      </p:childTnLst>
                    </p:cTn>
                  </p:par>
                </p:childTnLst>
              </p:cTn>
              <p:nextCondLst>
                <p:cond evt="onClick" delay="0">
                  <p:tgtEl>
                    <p:spTgt spid="4"/>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352800" y="304800"/>
            <a:ext cx="1828800" cy="369332"/>
          </a:xfrm>
          <a:prstGeom prst="rect">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p:spPr>
        <p:txBody>
          <a:bodyPr wrap="square" rtlCol="0">
            <a:spAutoFit/>
          </a:bodyPr>
          <a:lstStyle/>
          <a:p>
            <a:pPr algn="ctr"/>
            <a:r>
              <a:rPr lang="id-ID" dirty="0" smtClean="0"/>
              <a:t>Acetyl CoA</a:t>
            </a:r>
            <a:endParaRPr lang="id-ID" dirty="0"/>
          </a:p>
        </p:txBody>
      </p:sp>
      <p:sp>
        <p:nvSpPr>
          <p:cNvPr id="5" name="TextBox 4"/>
          <p:cNvSpPr txBox="1"/>
          <p:nvPr/>
        </p:nvSpPr>
        <p:spPr>
          <a:xfrm>
            <a:off x="3352800" y="1066800"/>
            <a:ext cx="1828800" cy="369332"/>
          </a:xfrm>
          <a:prstGeom prst="rect">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p:spPr>
        <p:txBody>
          <a:bodyPr wrap="square" rtlCol="0">
            <a:spAutoFit/>
          </a:bodyPr>
          <a:lstStyle/>
          <a:p>
            <a:pPr algn="ctr"/>
            <a:r>
              <a:rPr lang="id-ID" dirty="0" smtClean="0"/>
              <a:t>HMG CoA</a:t>
            </a:r>
            <a:endParaRPr lang="id-ID" dirty="0"/>
          </a:p>
        </p:txBody>
      </p:sp>
      <p:sp>
        <p:nvSpPr>
          <p:cNvPr id="6" name="TextBox 5"/>
          <p:cNvSpPr txBox="1"/>
          <p:nvPr/>
        </p:nvSpPr>
        <p:spPr>
          <a:xfrm>
            <a:off x="3352800" y="1840468"/>
            <a:ext cx="1828800" cy="369332"/>
          </a:xfrm>
          <a:prstGeom prst="rect">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p:spPr>
        <p:txBody>
          <a:bodyPr wrap="square" rtlCol="0">
            <a:spAutoFit/>
          </a:bodyPr>
          <a:lstStyle/>
          <a:p>
            <a:pPr algn="ctr"/>
            <a:r>
              <a:rPr lang="id-ID" dirty="0" smtClean="0"/>
              <a:t>Mevalonate</a:t>
            </a:r>
            <a:endParaRPr lang="id-ID" dirty="0"/>
          </a:p>
        </p:txBody>
      </p:sp>
      <p:sp>
        <p:nvSpPr>
          <p:cNvPr id="7" name="TextBox 6"/>
          <p:cNvSpPr txBox="1"/>
          <p:nvPr/>
        </p:nvSpPr>
        <p:spPr>
          <a:xfrm>
            <a:off x="2590800" y="2590800"/>
            <a:ext cx="3505200" cy="369332"/>
          </a:xfrm>
          <a:prstGeom prst="rect">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p:spPr>
        <p:txBody>
          <a:bodyPr wrap="square" rtlCol="0">
            <a:spAutoFit/>
          </a:bodyPr>
          <a:lstStyle/>
          <a:p>
            <a:pPr algn="ctr"/>
            <a:r>
              <a:rPr lang="id-ID" dirty="0" smtClean="0"/>
              <a:t>Mevalonate Pirophosphate</a:t>
            </a:r>
            <a:endParaRPr lang="id-ID" dirty="0"/>
          </a:p>
        </p:txBody>
      </p:sp>
      <p:sp>
        <p:nvSpPr>
          <p:cNvPr id="8" name="TextBox 7"/>
          <p:cNvSpPr txBox="1"/>
          <p:nvPr/>
        </p:nvSpPr>
        <p:spPr>
          <a:xfrm>
            <a:off x="2590800" y="3352800"/>
            <a:ext cx="3505200" cy="369332"/>
          </a:xfrm>
          <a:prstGeom prst="rect">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p:spPr>
        <p:txBody>
          <a:bodyPr wrap="square" rtlCol="0">
            <a:spAutoFit/>
          </a:bodyPr>
          <a:lstStyle/>
          <a:p>
            <a:pPr algn="ctr"/>
            <a:r>
              <a:rPr lang="id-ID" dirty="0" smtClean="0"/>
              <a:t>Isopentenyl Pirophosphate</a:t>
            </a:r>
            <a:endParaRPr lang="id-ID" dirty="0"/>
          </a:p>
        </p:txBody>
      </p:sp>
      <p:sp>
        <p:nvSpPr>
          <p:cNvPr id="9" name="TextBox 8"/>
          <p:cNvSpPr txBox="1"/>
          <p:nvPr/>
        </p:nvSpPr>
        <p:spPr>
          <a:xfrm>
            <a:off x="2590800" y="4050268"/>
            <a:ext cx="3505200" cy="369332"/>
          </a:xfrm>
          <a:prstGeom prst="rect">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p:spPr>
        <p:txBody>
          <a:bodyPr wrap="square" rtlCol="0">
            <a:spAutoFit/>
          </a:bodyPr>
          <a:lstStyle/>
          <a:p>
            <a:pPr algn="ctr"/>
            <a:r>
              <a:rPr lang="id-ID" dirty="0" smtClean="0"/>
              <a:t>Geranyl  Pirophosphate</a:t>
            </a:r>
            <a:endParaRPr lang="id-ID" dirty="0"/>
          </a:p>
        </p:txBody>
      </p:sp>
      <p:sp>
        <p:nvSpPr>
          <p:cNvPr id="10" name="TextBox 9"/>
          <p:cNvSpPr txBox="1"/>
          <p:nvPr/>
        </p:nvSpPr>
        <p:spPr>
          <a:xfrm>
            <a:off x="2590800" y="4724400"/>
            <a:ext cx="3505200" cy="369332"/>
          </a:xfrm>
          <a:prstGeom prst="rect">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p:spPr>
        <p:txBody>
          <a:bodyPr wrap="square" rtlCol="0">
            <a:spAutoFit/>
          </a:bodyPr>
          <a:lstStyle/>
          <a:p>
            <a:pPr algn="ctr"/>
            <a:r>
              <a:rPr lang="id-ID" dirty="0" smtClean="0"/>
              <a:t>Parnesyl Pirophosphate</a:t>
            </a:r>
            <a:endParaRPr lang="id-ID" dirty="0"/>
          </a:p>
        </p:txBody>
      </p:sp>
      <p:sp>
        <p:nvSpPr>
          <p:cNvPr id="11" name="TextBox 10"/>
          <p:cNvSpPr txBox="1"/>
          <p:nvPr/>
        </p:nvSpPr>
        <p:spPr>
          <a:xfrm>
            <a:off x="2590800" y="5421868"/>
            <a:ext cx="3505200" cy="369332"/>
          </a:xfrm>
          <a:prstGeom prst="rect">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p:spPr>
        <p:txBody>
          <a:bodyPr wrap="square" rtlCol="0">
            <a:spAutoFit/>
          </a:bodyPr>
          <a:lstStyle/>
          <a:p>
            <a:pPr algn="ctr"/>
            <a:r>
              <a:rPr lang="id-ID" dirty="0" smtClean="0"/>
              <a:t>Squalene</a:t>
            </a:r>
            <a:endParaRPr lang="id-ID" dirty="0"/>
          </a:p>
        </p:txBody>
      </p:sp>
      <p:sp>
        <p:nvSpPr>
          <p:cNvPr id="12" name="TextBox 11"/>
          <p:cNvSpPr txBox="1"/>
          <p:nvPr/>
        </p:nvSpPr>
        <p:spPr>
          <a:xfrm>
            <a:off x="2590800" y="6183868"/>
            <a:ext cx="3505200" cy="369332"/>
          </a:xfrm>
          <a:prstGeom prst="rect">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p:spPr>
        <p:txBody>
          <a:bodyPr wrap="square" rtlCol="0">
            <a:spAutoFit/>
          </a:bodyPr>
          <a:lstStyle/>
          <a:p>
            <a:pPr algn="ctr"/>
            <a:r>
              <a:rPr lang="id-ID" dirty="0" smtClean="0"/>
              <a:t>Cholesterol</a:t>
            </a:r>
            <a:endParaRPr lang="id-ID" dirty="0"/>
          </a:p>
        </p:txBody>
      </p:sp>
      <p:sp>
        <p:nvSpPr>
          <p:cNvPr id="13" name="TextBox 12"/>
          <p:cNvSpPr txBox="1"/>
          <p:nvPr/>
        </p:nvSpPr>
        <p:spPr>
          <a:xfrm>
            <a:off x="152400" y="6172200"/>
            <a:ext cx="1752600" cy="369332"/>
          </a:xfrm>
          <a:prstGeom prst="rect">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p:spPr>
        <p:txBody>
          <a:bodyPr wrap="square" rtlCol="0">
            <a:spAutoFit/>
          </a:bodyPr>
          <a:lstStyle/>
          <a:p>
            <a:pPr algn="ctr"/>
            <a:r>
              <a:rPr lang="id-ID" dirty="0" smtClean="0"/>
              <a:t>Ubiquinone</a:t>
            </a:r>
            <a:endParaRPr lang="id-ID" dirty="0"/>
          </a:p>
        </p:txBody>
      </p:sp>
      <p:sp>
        <p:nvSpPr>
          <p:cNvPr id="14" name="TextBox 13"/>
          <p:cNvSpPr txBox="1"/>
          <p:nvPr/>
        </p:nvSpPr>
        <p:spPr>
          <a:xfrm>
            <a:off x="6705600" y="6172200"/>
            <a:ext cx="1752600" cy="369332"/>
          </a:xfrm>
          <a:prstGeom prst="rect">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p:spPr>
        <p:txBody>
          <a:bodyPr wrap="square" rtlCol="0">
            <a:spAutoFit/>
          </a:bodyPr>
          <a:lstStyle/>
          <a:p>
            <a:pPr algn="ctr"/>
            <a:r>
              <a:rPr lang="id-ID" dirty="0" smtClean="0"/>
              <a:t>Dolichol</a:t>
            </a:r>
            <a:endParaRPr lang="id-ID" dirty="0"/>
          </a:p>
        </p:txBody>
      </p:sp>
      <p:sp>
        <p:nvSpPr>
          <p:cNvPr id="15" name="Down Arrow 14"/>
          <p:cNvSpPr/>
          <p:nvPr/>
        </p:nvSpPr>
        <p:spPr>
          <a:xfrm>
            <a:off x="4114800" y="762000"/>
            <a:ext cx="228600" cy="2286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16" name="Down Arrow 15"/>
          <p:cNvSpPr/>
          <p:nvPr/>
        </p:nvSpPr>
        <p:spPr>
          <a:xfrm>
            <a:off x="4114800" y="1524000"/>
            <a:ext cx="228600" cy="2286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17" name="Down Arrow 16"/>
          <p:cNvSpPr/>
          <p:nvPr/>
        </p:nvSpPr>
        <p:spPr>
          <a:xfrm>
            <a:off x="4114800" y="2286000"/>
            <a:ext cx="228600" cy="2286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18" name="Down Arrow 17"/>
          <p:cNvSpPr/>
          <p:nvPr/>
        </p:nvSpPr>
        <p:spPr>
          <a:xfrm>
            <a:off x="4114800" y="3048000"/>
            <a:ext cx="228600" cy="2286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19" name="Down Arrow 18"/>
          <p:cNvSpPr/>
          <p:nvPr/>
        </p:nvSpPr>
        <p:spPr>
          <a:xfrm>
            <a:off x="4114800" y="3810000"/>
            <a:ext cx="228600" cy="2286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20" name="Down Arrow 19"/>
          <p:cNvSpPr/>
          <p:nvPr/>
        </p:nvSpPr>
        <p:spPr>
          <a:xfrm>
            <a:off x="4114800" y="4419600"/>
            <a:ext cx="228600" cy="2286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21" name="Down Arrow 20"/>
          <p:cNvSpPr/>
          <p:nvPr/>
        </p:nvSpPr>
        <p:spPr>
          <a:xfrm>
            <a:off x="4114800" y="5105400"/>
            <a:ext cx="228600" cy="2286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22" name="Down Arrow 21"/>
          <p:cNvSpPr/>
          <p:nvPr/>
        </p:nvSpPr>
        <p:spPr>
          <a:xfrm>
            <a:off x="4114800" y="5867400"/>
            <a:ext cx="228600" cy="2286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23" name="Down Arrow 22"/>
          <p:cNvSpPr/>
          <p:nvPr/>
        </p:nvSpPr>
        <p:spPr>
          <a:xfrm rot="3519226">
            <a:off x="1459035" y="4687934"/>
            <a:ext cx="304800" cy="1803557"/>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24" name="Down Arrow 23"/>
          <p:cNvSpPr/>
          <p:nvPr/>
        </p:nvSpPr>
        <p:spPr>
          <a:xfrm rot="17976993">
            <a:off x="6989321" y="4671153"/>
            <a:ext cx="304800" cy="1803557"/>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25" name="TextBox 24"/>
          <p:cNvSpPr txBox="1"/>
          <p:nvPr/>
        </p:nvSpPr>
        <p:spPr>
          <a:xfrm>
            <a:off x="304800" y="1475601"/>
            <a:ext cx="1828800" cy="276999"/>
          </a:xfrm>
          <a:prstGeom prst="rect">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p:spPr>
        <p:txBody>
          <a:bodyPr wrap="square" rtlCol="0">
            <a:spAutoFit/>
          </a:bodyPr>
          <a:lstStyle/>
          <a:p>
            <a:pPr algn="ctr"/>
            <a:r>
              <a:rPr lang="id-ID" sz="1200" dirty="0" smtClean="0"/>
              <a:t>HMG CoA Reductase</a:t>
            </a:r>
            <a:endParaRPr lang="id-ID" sz="1200" dirty="0"/>
          </a:p>
        </p:txBody>
      </p:sp>
      <p:sp>
        <p:nvSpPr>
          <p:cNvPr id="26" name="TextBox 25"/>
          <p:cNvSpPr txBox="1"/>
          <p:nvPr/>
        </p:nvSpPr>
        <p:spPr>
          <a:xfrm>
            <a:off x="304800" y="2237601"/>
            <a:ext cx="1828800" cy="276999"/>
          </a:xfrm>
          <a:prstGeom prst="rect">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p:spPr>
        <p:txBody>
          <a:bodyPr wrap="square" rtlCol="0">
            <a:spAutoFit/>
          </a:bodyPr>
          <a:lstStyle/>
          <a:p>
            <a:pPr algn="ctr"/>
            <a:r>
              <a:rPr lang="id-ID" sz="1200" dirty="0" smtClean="0"/>
              <a:t>Mevalonate kinase</a:t>
            </a:r>
            <a:endParaRPr lang="id-ID" sz="1200" dirty="0"/>
          </a:p>
        </p:txBody>
      </p:sp>
      <p:sp>
        <p:nvSpPr>
          <p:cNvPr id="27" name="TextBox 26"/>
          <p:cNvSpPr txBox="1"/>
          <p:nvPr/>
        </p:nvSpPr>
        <p:spPr>
          <a:xfrm>
            <a:off x="5486400" y="381000"/>
            <a:ext cx="3352800" cy="923330"/>
          </a:xfrm>
          <a:prstGeom prst="rect">
            <a:avLst/>
          </a:prstGeom>
          <a:noFill/>
        </p:spPr>
        <p:txBody>
          <a:bodyPr wrap="square" rtlCol="0">
            <a:spAutoFit/>
          </a:bodyPr>
          <a:lstStyle/>
          <a:p>
            <a:pPr algn="ctr"/>
            <a:r>
              <a:rPr lang="id-ID" b="1" dirty="0" smtClean="0"/>
              <a:t>HMG</a:t>
            </a:r>
            <a:r>
              <a:rPr lang="id-ID" dirty="0" smtClean="0"/>
              <a:t>-</a:t>
            </a:r>
            <a:r>
              <a:rPr lang="id-ID" b="1" dirty="0" smtClean="0"/>
              <a:t>CoA</a:t>
            </a:r>
            <a:r>
              <a:rPr lang="id-ID" dirty="0" smtClean="0"/>
              <a:t> reductase (or</a:t>
            </a:r>
            <a:br>
              <a:rPr lang="id-ID" dirty="0" smtClean="0"/>
            </a:br>
            <a:r>
              <a:rPr lang="id-ID" dirty="0" smtClean="0"/>
              <a:t>3-hydroxy-3-methyl-glutaryl-</a:t>
            </a:r>
            <a:r>
              <a:rPr lang="id-ID" b="1" dirty="0" smtClean="0"/>
              <a:t>CoA</a:t>
            </a:r>
            <a:r>
              <a:rPr lang="id-ID" dirty="0" smtClean="0"/>
              <a:t> reductase </a:t>
            </a:r>
            <a:endParaRPr lang="id-ID"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1"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slide(fromTop)">
                                      <p:cBhvr>
                                        <p:cTn id="7" dur="500"/>
                                        <p:tgtEl>
                                          <p:spTgt spid="4"/>
                                        </p:tgtEl>
                                      </p:cBhvr>
                                    </p:animEffect>
                                  </p:childTnLst>
                                </p:cTn>
                              </p:par>
                            </p:childTnLst>
                          </p:cTn>
                        </p:par>
                        <p:par>
                          <p:cTn id="8" fill="hold">
                            <p:stCondLst>
                              <p:cond delay="500"/>
                            </p:stCondLst>
                            <p:childTnLst>
                              <p:par>
                                <p:cTn id="9" presetID="12" presetClass="entr" presetSubtype="1" fill="hold" grpId="0" nodeType="afterEffect">
                                  <p:stCondLst>
                                    <p:cond delay="0"/>
                                  </p:stCondLst>
                                  <p:childTnLst>
                                    <p:set>
                                      <p:cBhvr>
                                        <p:cTn id="10" dur="1" fill="hold">
                                          <p:stCondLst>
                                            <p:cond delay="0"/>
                                          </p:stCondLst>
                                        </p:cTn>
                                        <p:tgtEl>
                                          <p:spTgt spid="15"/>
                                        </p:tgtEl>
                                        <p:attrNameLst>
                                          <p:attrName>style.visibility</p:attrName>
                                        </p:attrNameLst>
                                      </p:cBhvr>
                                      <p:to>
                                        <p:strVal val="visible"/>
                                      </p:to>
                                    </p:set>
                                    <p:animEffect transition="in" filter="slide(fromTop)">
                                      <p:cBhvr>
                                        <p:cTn id="11" dur="500"/>
                                        <p:tgtEl>
                                          <p:spTgt spid="15"/>
                                        </p:tgtEl>
                                      </p:cBhvr>
                                    </p:animEffect>
                                  </p:childTnLst>
                                </p:cTn>
                              </p:par>
                            </p:childTnLst>
                          </p:cTn>
                        </p:par>
                        <p:par>
                          <p:cTn id="12" fill="hold">
                            <p:stCondLst>
                              <p:cond delay="1000"/>
                            </p:stCondLst>
                            <p:childTnLst>
                              <p:par>
                                <p:cTn id="13" presetID="12" presetClass="entr" presetSubtype="1" fill="hold" grpId="0" nodeType="afterEffect">
                                  <p:stCondLst>
                                    <p:cond delay="0"/>
                                  </p:stCondLst>
                                  <p:childTnLst>
                                    <p:set>
                                      <p:cBhvr>
                                        <p:cTn id="14" dur="1" fill="hold">
                                          <p:stCondLst>
                                            <p:cond delay="0"/>
                                          </p:stCondLst>
                                        </p:cTn>
                                        <p:tgtEl>
                                          <p:spTgt spid="5"/>
                                        </p:tgtEl>
                                        <p:attrNameLst>
                                          <p:attrName>style.visibility</p:attrName>
                                        </p:attrNameLst>
                                      </p:cBhvr>
                                      <p:to>
                                        <p:strVal val="visible"/>
                                      </p:to>
                                    </p:set>
                                    <p:animEffect transition="in" filter="slide(fromTop)">
                                      <p:cBhvr>
                                        <p:cTn id="15" dur="500"/>
                                        <p:tgtEl>
                                          <p:spTgt spid="5"/>
                                        </p:tgtEl>
                                      </p:cBhvr>
                                    </p:animEffect>
                                  </p:childTnLst>
                                </p:cTn>
                              </p:par>
                            </p:childTnLst>
                          </p:cTn>
                        </p:par>
                        <p:par>
                          <p:cTn id="16" fill="hold">
                            <p:stCondLst>
                              <p:cond delay="1500"/>
                            </p:stCondLst>
                            <p:childTnLst>
                              <p:par>
                                <p:cTn id="17" presetID="12" presetClass="entr" presetSubtype="1" fill="hold" grpId="0" nodeType="afterEffect">
                                  <p:stCondLst>
                                    <p:cond delay="0"/>
                                  </p:stCondLst>
                                  <p:childTnLst>
                                    <p:set>
                                      <p:cBhvr>
                                        <p:cTn id="18" dur="1" fill="hold">
                                          <p:stCondLst>
                                            <p:cond delay="0"/>
                                          </p:stCondLst>
                                        </p:cTn>
                                        <p:tgtEl>
                                          <p:spTgt spid="16"/>
                                        </p:tgtEl>
                                        <p:attrNameLst>
                                          <p:attrName>style.visibility</p:attrName>
                                        </p:attrNameLst>
                                      </p:cBhvr>
                                      <p:to>
                                        <p:strVal val="visible"/>
                                      </p:to>
                                    </p:set>
                                    <p:animEffect transition="in" filter="slide(fromTop)">
                                      <p:cBhvr>
                                        <p:cTn id="19" dur="500"/>
                                        <p:tgtEl>
                                          <p:spTgt spid="16"/>
                                        </p:tgtEl>
                                      </p:cBhvr>
                                    </p:animEffect>
                                  </p:childTnLst>
                                </p:cTn>
                              </p:par>
                            </p:childTnLst>
                          </p:cTn>
                        </p:par>
                        <p:par>
                          <p:cTn id="20" fill="hold">
                            <p:stCondLst>
                              <p:cond delay="2000"/>
                            </p:stCondLst>
                            <p:childTnLst>
                              <p:par>
                                <p:cTn id="21" presetID="12" presetClass="entr" presetSubtype="1" fill="hold" grpId="0" nodeType="afterEffect">
                                  <p:stCondLst>
                                    <p:cond delay="0"/>
                                  </p:stCondLst>
                                  <p:childTnLst>
                                    <p:set>
                                      <p:cBhvr>
                                        <p:cTn id="22" dur="1" fill="hold">
                                          <p:stCondLst>
                                            <p:cond delay="0"/>
                                          </p:stCondLst>
                                        </p:cTn>
                                        <p:tgtEl>
                                          <p:spTgt spid="6"/>
                                        </p:tgtEl>
                                        <p:attrNameLst>
                                          <p:attrName>style.visibility</p:attrName>
                                        </p:attrNameLst>
                                      </p:cBhvr>
                                      <p:to>
                                        <p:strVal val="visible"/>
                                      </p:to>
                                    </p:set>
                                    <p:animEffect transition="in" filter="slide(fromTop)">
                                      <p:cBhvr>
                                        <p:cTn id="23" dur="500"/>
                                        <p:tgtEl>
                                          <p:spTgt spid="6"/>
                                        </p:tgtEl>
                                      </p:cBhvr>
                                    </p:animEffect>
                                  </p:childTnLst>
                                </p:cTn>
                              </p:par>
                            </p:childTnLst>
                          </p:cTn>
                        </p:par>
                        <p:par>
                          <p:cTn id="24" fill="hold">
                            <p:stCondLst>
                              <p:cond delay="2500"/>
                            </p:stCondLst>
                            <p:childTnLst>
                              <p:par>
                                <p:cTn id="25" presetID="12" presetClass="entr" presetSubtype="1" fill="hold" grpId="0" nodeType="afterEffect">
                                  <p:stCondLst>
                                    <p:cond delay="0"/>
                                  </p:stCondLst>
                                  <p:childTnLst>
                                    <p:set>
                                      <p:cBhvr>
                                        <p:cTn id="26" dur="1" fill="hold">
                                          <p:stCondLst>
                                            <p:cond delay="0"/>
                                          </p:stCondLst>
                                        </p:cTn>
                                        <p:tgtEl>
                                          <p:spTgt spid="17"/>
                                        </p:tgtEl>
                                        <p:attrNameLst>
                                          <p:attrName>style.visibility</p:attrName>
                                        </p:attrNameLst>
                                      </p:cBhvr>
                                      <p:to>
                                        <p:strVal val="visible"/>
                                      </p:to>
                                    </p:set>
                                    <p:animEffect transition="in" filter="slide(fromTop)">
                                      <p:cBhvr>
                                        <p:cTn id="27" dur="500"/>
                                        <p:tgtEl>
                                          <p:spTgt spid="17"/>
                                        </p:tgtEl>
                                      </p:cBhvr>
                                    </p:animEffect>
                                  </p:childTnLst>
                                </p:cTn>
                              </p:par>
                            </p:childTnLst>
                          </p:cTn>
                        </p:par>
                        <p:par>
                          <p:cTn id="28" fill="hold">
                            <p:stCondLst>
                              <p:cond delay="3000"/>
                            </p:stCondLst>
                            <p:childTnLst>
                              <p:par>
                                <p:cTn id="29" presetID="12" presetClass="entr" presetSubtype="1" fill="hold" grpId="0" nodeType="afterEffect">
                                  <p:stCondLst>
                                    <p:cond delay="0"/>
                                  </p:stCondLst>
                                  <p:childTnLst>
                                    <p:set>
                                      <p:cBhvr>
                                        <p:cTn id="30" dur="1" fill="hold">
                                          <p:stCondLst>
                                            <p:cond delay="0"/>
                                          </p:stCondLst>
                                        </p:cTn>
                                        <p:tgtEl>
                                          <p:spTgt spid="7"/>
                                        </p:tgtEl>
                                        <p:attrNameLst>
                                          <p:attrName>style.visibility</p:attrName>
                                        </p:attrNameLst>
                                      </p:cBhvr>
                                      <p:to>
                                        <p:strVal val="visible"/>
                                      </p:to>
                                    </p:set>
                                    <p:animEffect transition="in" filter="slide(fromTop)">
                                      <p:cBhvr>
                                        <p:cTn id="31" dur="500"/>
                                        <p:tgtEl>
                                          <p:spTgt spid="7"/>
                                        </p:tgtEl>
                                      </p:cBhvr>
                                    </p:animEffect>
                                  </p:childTnLst>
                                </p:cTn>
                              </p:par>
                            </p:childTnLst>
                          </p:cTn>
                        </p:par>
                        <p:par>
                          <p:cTn id="32" fill="hold">
                            <p:stCondLst>
                              <p:cond delay="3500"/>
                            </p:stCondLst>
                            <p:childTnLst>
                              <p:par>
                                <p:cTn id="33" presetID="12" presetClass="entr" presetSubtype="1" fill="hold" grpId="0" nodeType="afterEffect">
                                  <p:stCondLst>
                                    <p:cond delay="0"/>
                                  </p:stCondLst>
                                  <p:childTnLst>
                                    <p:set>
                                      <p:cBhvr>
                                        <p:cTn id="34" dur="1" fill="hold">
                                          <p:stCondLst>
                                            <p:cond delay="0"/>
                                          </p:stCondLst>
                                        </p:cTn>
                                        <p:tgtEl>
                                          <p:spTgt spid="18"/>
                                        </p:tgtEl>
                                        <p:attrNameLst>
                                          <p:attrName>style.visibility</p:attrName>
                                        </p:attrNameLst>
                                      </p:cBhvr>
                                      <p:to>
                                        <p:strVal val="visible"/>
                                      </p:to>
                                    </p:set>
                                    <p:animEffect transition="in" filter="slide(fromTop)">
                                      <p:cBhvr>
                                        <p:cTn id="35" dur="500"/>
                                        <p:tgtEl>
                                          <p:spTgt spid="18"/>
                                        </p:tgtEl>
                                      </p:cBhvr>
                                    </p:animEffect>
                                  </p:childTnLst>
                                </p:cTn>
                              </p:par>
                            </p:childTnLst>
                          </p:cTn>
                        </p:par>
                        <p:par>
                          <p:cTn id="36" fill="hold">
                            <p:stCondLst>
                              <p:cond delay="4000"/>
                            </p:stCondLst>
                            <p:childTnLst>
                              <p:par>
                                <p:cTn id="37" presetID="12" presetClass="entr" presetSubtype="1" fill="hold" grpId="0" nodeType="afterEffect">
                                  <p:stCondLst>
                                    <p:cond delay="0"/>
                                  </p:stCondLst>
                                  <p:childTnLst>
                                    <p:set>
                                      <p:cBhvr>
                                        <p:cTn id="38" dur="1" fill="hold">
                                          <p:stCondLst>
                                            <p:cond delay="0"/>
                                          </p:stCondLst>
                                        </p:cTn>
                                        <p:tgtEl>
                                          <p:spTgt spid="8"/>
                                        </p:tgtEl>
                                        <p:attrNameLst>
                                          <p:attrName>style.visibility</p:attrName>
                                        </p:attrNameLst>
                                      </p:cBhvr>
                                      <p:to>
                                        <p:strVal val="visible"/>
                                      </p:to>
                                    </p:set>
                                    <p:animEffect transition="in" filter="slide(fromTop)">
                                      <p:cBhvr>
                                        <p:cTn id="39" dur="500"/>
                                        <p:tgtEl>
                                          <p:spTgt spid="8"/>
                                        </p:tgtEl>
                                      </p:cBhvr>
                                    </p:animEffect>
                                  </p:childTnLst>
                                </p:cTn>
                              </p:par>
                            </p:childTnLst>
                          </p:cTn>
                        </p:par>
                        <p:par>
                          <p:cTn id="40" fill="hold">
                            <p:stCondLst>
                              <p:cond delay="4500"/>
                            </p:stCondLst>
                            <p:childTnLst>
                              <p:par>
                                <p:cTn id="41" presetID="12" presetClass="entr" presetSubtype="1" fill="hold" grpId="0" nodeType="afterEffect">
                                  <p:stCondLst>
                                    <p:cond delay="0"/>
                                  </p:stCondLst>
                                  <p:childTnLst>
                                    <p:set>
                                      <p:cBhvr>
                                        <p:cTn id="42" dur="1" fill="hold">
                                          <p:stCondLst>
                                            <p:cond delay="0"/>
                                          </p:stCondLst>
                                        </p:cTn>
                                        <p:tgtEl>
                                          <p:spTgt spid="19"/>
                                        </p:tgtEl>
                                        <p:attrNameLst>
                                          <p:attrName>style.visibility</p:attrName>
                                        </p:attrNameLst>
                                      </p:cBhvr>
                                      <p:to>
                                        <p:strVal val="visible"/>
                                      </p:to>
                                    </p:set>
                                    <p:animEffect transition="in" filter="slide(fromTop)">
                                      <p:cBhvr>
                                        <p:cTn id="43" dur="500"/>
                                        <p:tgtEl>
                                          <p:spTgt spid="19"/>
                                        </p:tgtEl>
                                      </p:cBhvr>
                                    </p:animEffect>
                                  </p:childTnLst>
                                </p:cTn>
                              </p:par>
                            </p:childTnLst>
                          </p:cTn>
                        </p:par>
                        <p:par>
                          <p:cTn id="44" fill="hold">
                            <p:stCondLst>
                              <p:cond delay="5000"/>
                            </p:stCondLst>
                            <p:childTnLst>
                              <p:par>
                                <p:cTn id="45" presetID="12" presetClass="entr" presetSubtype="1" fill="hold" grpId="0" nodeType="afterEffect">
                                  <p:stCondLst>
                                    <p:cond delay="0"/>
                                  </p:stCondLst>
                                  <p:childTnLst>
                                    <p:set>
                                      <p:cBhvr>
                                        <p:cTn id="46" dur="1" fill="hold">
                                          <p:stCondLst>
                                            <p:cond delay="0"/>
                                          </p:stCondLst>
                                        </p:cTn>
                                        <p:tgtEl>
                                          <p:spTgt spid="9"/>
                                        </p:tgtEl>
                                        <p:attrNameLst>
                                          <p:attrName>style.visibility</p:attrName>
                                        </p:attrNameLst>
                                      </p:cBhvr>
                                      <p:to>
                                        <p:strVal val="visible"/>
                                      </p:to>
                                    </p:set>
                                    <p:animEffect transition="in" filter="slide(fromTop)">
                                      <p:cBhvr>
                                        <p:cTn id="47" dur="500"/>
                                        <p:tgtEl>
                                          <p:spTgt spid="9"/>
                                        </p:tgtEl>
                                      </p:cBhvr>
                                    </p:animEffect>
                                  </p:childTnLst>
                                </p:cTn>
                              </p:par>
                            </p:childTnLst>
                          </p:cTn>
                        </p:par>
                        <p:par>
                          <p:cTn id="48" fill="hold">
                            <p:stCondLst>
                              <p:cond delay="5500"/>
                            </p:stCondLst>
                            <p:childTnLst>
                              <p:par>
                                <p:cTn id="49" presetID="12" presetClass="entr" presetSubtype="1" fill="hold" grpId="0" nodeType="afterEffect">
                                  <p:stCondLst>
                                    <p:cond delay="0"/>
                                  </p:stCondLst>
                                  <p:childTnLst>
                                    <p:set>
                                      <p:cBhvr>
                                        <p:cTn id="50" dur="1" fill="hold">
                                          <p:stCondLst>
                                            <p:cond delay="0"/>
                                          </p:stCondLst>
                                        </p:cTn>
                                        <p:tgtEl>
                                          <p:spTgt spid="20"/>
                                        </p:tgtEl>
                                        <p:attrNameLst>
                                          <p:attrName>style.visibility</p:attrName>
                                        </p:attrNameLst>
                                      </p:cBhvr>
                                      <p:to>
                                        <p:strVal val="visible"/>
                                      </p:to>
                                    </p:set>
                                    <p:animEffect transition="in" filter="slide(fromTop)">
                                      <p:cBhvr>
                                        <p:cTn id="51" dur="500"/>
                                        <p:tgtEl>
                                          <p:spTgt spid="20"/>
                                        </p:tgtEl>
                                      </p:cBhvr>
                                    </p:animEffect>
                                  </p:childTnLst>
                                </p:cTn>
                              </p:par>
                            </p:childTnLst>
                          </p:cTn>
                        </p:par>
                        <p:par>
                          <p:cTn id="52" fill="hold">
                            <p:stCondLst>
                              <p:cond delay="6000"/>
                            </p:stCondLst>
                            <p:childTnLst>
                              <p:par>
                                <p:cTn id="53" presetID="12" presetClass="entr" presetSubtype="1" fill="hold" grpId="0" nodeType="afterEffect">
                                  <p:stCondLst>
                                    <p:cond delay="0"/>
                                  </p:stCondLst>
                                  <p:childTnLst>
                                    <p:set>
                                      <p:cBhvr>
                                        <p:cTn id="54" dur="1" fill="hold">
                                          <p:stCondLst>
                                            <p:cond delay="0"/>
                                          </p:stCondLst>
                                        </p:cTn>
                                        <p:tgtEl>
                                          <p:spTgt spid="10"/>
                                        </p:tgtEl>
                                        <p:attrNameLst>
                                          <p:attrName>style.visibility</p:attrName>
                                        </p:attrNameLst>
                                      </p:cBhvr>
                                      <p:to>
                                        <p:strVal val="visible"/>
                                      </p:to>
                                    </p:set>
                                    <p:animEffect transition="in" filter="slide(fromTop)">
                                      <p:cBhvr>
                                        <p:cTn id="55" dur="500"/>
                                        <p:tgtEl>
                                          <p:spTgt spid="10"/>
                                        </p:tgtEl>
                                      </p:cBhvr>
                                    </p:animEffect>
                                  </p:childTnLst>
                                </p:cTn>
                              </p:par>
                            </p:childTnLst>
                          </p:cTn>
                        </p:par>
                        <p:par>
                          <p:cTn id="56" fill="hold">
                            <p:stCondLst>
                              <p:cond delay="6500"/>
                            </p:stCondLst>
                            <p:childTnLst>
                              <p:par>
                                <p:cTn id="57" presetID="12" presetClass="entr" presetSubtype="1" fill="hold" grpId="0" nodeType="afterEffect">
                                  <p:stCondLst>
                                    <p:cond delay="0"/>
                                  </p:stCondLst>
                                  <p:childTnLst>
                                    <p:set>
                                      <p:cBhvr>
                                        <p:cTn id="58" dur="1" fill="hold">
                                          <p:stCondLst>
                                            <p:cond delay="0"/>
                                          </p:stCondLst>
                                        </p:cTn>
                                        <p:tgtEl>
                                          <p:spTgt spid="21"/>
                                        </p:tgtEl>
                                        <p:attrNameLst>
                                          <p:attrName>style.visibility</p:attrName>
                                        </p:attrNameLst>
                                      </p:cBhvr>
                                      <p:to>
                                        <p:strVal val="visible"/>
                                      </p:to>
                                    </p:set>
                                    <p:animEffect transition="in" filter="slide(fromTop)">
                                      <p:cBhvr>
                                        <p:cTn id="59" dur="500"/>
                                        <p:tgtEl>
                                          <p:spTgt spid="21"/>
                                        </p:tgtEl>
                                      </p:cBhvr>
                                    </p:animEffect>
                                  </p:childTnLst>
                                </p:cTn>
                              </p:par>
                            </p:childTnLst>
                          </p:cTn>
                        </p:par>
                        <p:par>
                          <p:cTn id="60" fill="hold">
                            <p:stCondLst>
                              <p:cond delay="7000"/>
                            </p:stCondLst>
                            <p:childTnLst>
                              <p:par>
                                <p:cTn id="61" presetID="12" presetClass="entr" presetSubtype="1" fill="hold" grpId="0" nodeType="afterEffect">
                                  <p:stCondLst>
                                    <p:cond delay="0"/>
                                  </p:stCondLst>
                                  <p:childTnLst>
                                    <p:set>
                                      <p:cBhvr>
                                        <p:cTn id="62" dur="1" fill="hold">
                                          <p:stCondLst>
                                            <p:cond delay="0"/>
                                          </p:stCondLst>
                                        </p:cTn>
                                        <p:tgtEl>
                                          <p:spTgt spid="11"/>
                                        </p:tgtEl>
                                        <p:attrNameLst>
                                          <p:attrName>style.visibility</p:attrName>
                                        </p:attrNameLst>
                                      </p:cBhvr>
                                      <p:to>
                                        <p:strVal val="visible"/>
                                      </p:to>
                                    </p:set>
                                    <p:animEffect transition="in" filter="slide(fromTop)">
                                      <p:cBhvr>
                                        <p:cTn id="63" dur="500"/>
                                        <p:tgtEl>
                                          <p:spTgt spid="11"/>
                                        </p:tgtEl>
                                      </p:cBhvr>
                                    </p:animEffect>
                                  </p:childTnLst>
                                </p:cTn>
                              </p:par>
                            </p:childTnLst>
                          </p:cTn>
                        </p:par>
                        <p:par>
                          <p:cTn id="64" fill="hold">
                            <p:stCondLst>
                              <p:cond delay="7500"/>
                            </p:stCondLst>
                            <p:childTnLst>
                              <p:par>
                                <p:cTn id="65" presetID="12" presetClass="entr" presetSubtype="1" fill="hold" grpId="0" nodeType="afterEffect">
                                  <p:stCondLst>
                                    <p:cond delay="0"/>
                                  </p:stCondLst>
                                  <p:childTnLst>
                                    <p:set>
                                      <p:cBhvr>
                                        <p:cTn id="66" dur="1" fill="hold">
                                          <p:stCondLst>
                                            <p:cond delay="0"/>
                                          </p:stCondLst>
                                        </p:cTn>
                                        <p:tgtEl>
                                          <p:spTgt spid="22"/>
                                        </p:tgtEl>
                                        <p:attrNameLst>
                                          <p:attrName>style.visibility</p:attrName>
                                        </p:attrNameLst>
                                      </p:cBhvr>
                                      <p:to>
                                        <p:strVal val="visible"/>
                                      </p:to>
                                    </p:set>
                                    <p:animEffect transition="in" filter="slide(fromTop)">
                                      <p:cBhvr>
                                        <p:cTn id="67" dur="500"/>
                                        <p:tgtEl>
                                          <p:spTgt spid="22"/>
                                        </p:tgtEl>
                                      </p:cBhvr>
                                    </p:animEffect>
                                  </p:childTnLst>
                                </p:cTn>
                              </p:par>
                            </p:childTnLst>
                          </p:cTn>
                        </p:par>
                        <p:par>
                          <p:cTn id="68" fill="hold">
                            <p:stCondLst>
                              <p:cond delay="8000"/>
                            </p:stCondLst>
                            <p:childTnLst>
                              <p:par>
                                <p:cTn id="69" presetID="12" presetClass="entr" presetSubtype="1" fill="hold" grpId="0" nodeType="afterEffect">
                                  <p:stCondLst>
                                    <p:cond delay="0"/>
                                  </p:stCondLst>
                                  <p:childTnLst>
                                    <p:set>
                                      <p:cBhvr>
                                        <p:cTn id="70" dur="1" fill="hold">
                                          <p:stCondLst>
                                            <p:cond delay="0"/>
                                          </p:stCondLst>
                                        </p:cTn>
                                        <p:tgtEl>
                                          <p:spTgt spid="12"/>
                                        </p:tgtEl>
                                        <p:attrNameLst>
                                          <p:attrName>style.visibility</p:attrName>
                                        </p:attrNameLst>
                                      </p:cBhvr>
                                      <p:to>
                                        <p:strVal val="visible"/>
                                      </p:to>
                                    </p:set>
                                    <p:animEffect transition="in" filter="slide(fromTop)">
                                      <p:cBhvr>
                                        <p:cTn id="71" dur="500"/>
                                        <p:tgtEl>
                                          <p:spTgt spid="12"/>
                                        </p:tgtEl>
                                      </p:cBhvr>
                                    </p:animEffect>
                                  </p:childTnLst>
                                </p:cTn>
                              </p:par>
                            </p:childTnLst>
                          </p:cTn>
                        </p:par>
                        <p:par>
                          <p:cTn id="72" fill="hold">
                            <p:stCondLst>
                              <p:cond delay="8500"/>
                            </p:stCondLst>
                            <p:childTnLst>
                              <p:par>
                                <p:cTn id="73" presetID="18" presetClass="entr" presetSubtype="12" fill="hold" grpId="0" nodeType="afterEffect">
                                  <p:stCondLst>
                                    <p:cond delay="0"/>
                                  </p:stCondLst>
                                  <p:childTnLst>
                                    <p:set>
                                      <p:cBhvr>
                                        <p:cTn id="74" dur="1" fill="hold">
                                          <p:stCondLst>
                                            <p:cond delay="0"/>
                                          </p:stCondLst>
                                        </p:cTn>
                                        <p:tgtEl>
                                          <p:spTgt spid="23"/>
                                        </p:tgtEl>
                                        <p:attrNameLst>
                                          <p:attrName>style.visibility</p:attrName>
                                        </p:attrNameLst>
                                      </p:cBhvr>
                                      <p:to>
                                        <p:strVal val="visible"/>
                                      </p:to>
                                    </p:set>
                                    <p:animEffect transition="in" filter="strips(downLeft)">
                                      <p:cBhvr>
                                        <p:cTn id="75" dur="500"/>
                                        <p:tgtEl>
                                          <p:spTgt spid="23"/>
                                        </p:tgtEl>
                                      </p:cBhvr>
                                    </p:animEffect>
                                  </p:childTnLst>
                                </p:cTn>
                              </p:par>
                              <p:par>
                                <p:cTn id="76" presetID="18" presetClass="entr" presetSubtype="6" fill="hold" grpId="0" nodeType="withEffect">
                                  <p:stCondLst>
                                    <p:cond delay="0"/>
                                  </p:stCondLst>
                                  <p:childTnLst>
                                    <p:set>
                                      <p:cBhvr>
                                        <p:cTn id="77" dur="1" fill="hold">
                                          <p:stCondLst>
                                            <p:cond delay="0"/>
                                          </p:stCondLst>
                                        </p:cTn>
                                        <p:tgtEl>
                                          <p:spTgt spid="24"/>
                                        </p:tgtEl>
                                        <p:attrNameLst>
                                          <p:attrName>style.visibility</p:attrName>
                                        </p:attrNameLst>
                                      </p:cBhvr>
                                      <p:to>
                                        <p:strVal val="visible"/>
                                      </p:to>
                                    </p:set>
                                    <p:animEffect transition="in" filter="strips(downRight)">
                                      <p:cBhvr>
                                        <p:cTn id="78" dur="500"/>
                                        <p:tgtEl>
                                          <p:spTgt spid="24"/>
                                        </p:tgtEl>
                                      </p:cBhvr>
                                    </p:animEffect>
                                  </p:childTnLst>
                                </p:cTn>
                              </p:par>
                            </p:childTnLst>
                          </p:cTn>
                        </p:par>
                        <p:par>
                          <p:cTn id="79" fill="hold">
                            <p:stCondLst>
                              <p:cond delay="9000"/>
                            </p:stCondLst>
                            <p:childTnLst>
                              <p:par>
                                <p:cTn id="80" presetID="18" presetClass="entr" presetSubtype="12" fill="hold" grpId="0" nodeType="afterEffect">
                                  <p:stCondLst>
                                    <p:cond delay="0"/>
                                  </p:stCondLst>
                                  <p:childTnLst>
                                    <p:set>
                                      <p:cBhvr>
                                        <p:cTn id="81" dur="1" fill="hold">
                                          <p:stCondLst>
                                            <p:cond delay="0"/>
                                          </p:stCondLst>
                                        </p:cTn>
                                        <p:tgtEl>
                                          <p:spTgt spid="13"/>
                                        </p:tgtEl>
                                        <p:attrNameLst>
                                          <p:attrName>style.visibility</p:attrName>
                                        </p:attrNameLst>
                                      </p:cBhvr>
                                      <p:to>
                                        <p:strVal val="visible"/>
                                      </p:to>
                                    </p:set>
                                    <p:animEffect transition="in" filter="strips(downLeft)">
                                      <p:cBhvr>
                                        <p:cTn id="82" dur="500"/>
                                        <p:tgtEl>
                                          <p:spTgt spid="13"/>
                                        </p:tgtEl>
                                      </p:cBhvr>
                                    </p:animEffect>
                                  </p:childTnLst>
                                </p:cTn>
                              </p:par>
                              <p:par>
                                <p:cTn id="83" presetID="18" presetClass="entr" presetSubtype="6" fill="hold" grpId="0" nodeType="withEffect">
                                  <p:stCondLst>
                                    <p:cond delay="0"/>
                                  </p:stCondLst>
                                  <p:childTnLst>
                                    <p:set>
                                      <p:cBhvr>
                                        <p:cTn id="84" dur="1" fill="hold">
                                          <p:stCondLst>
                                            <p:cond delay="0"/>
                                          </p:stCondLst>
                                        </p:cTn>
                                        <p:tgtEl>
                                          <p:spTgt spid="14"/>
                                        </p:tgtEl>
                                        <p:attrNameLst>
                                          <p:attrName>style.visibility</p:attrName>
                                        </p:attrNameLst>
                                      </p:cBhvr>
                                      <p:to>
                                        <p:strVal val="visible"/>
                                      </p:to>
                                    </p:set>
                                    <p:animEffect transition="in" filter="strips(downRight)">
                                      <p:cBhvr>
                                        <p:cTn id="85" dur="500"/>
                                        <p:tgtEl>
                                          <p:spTgt spid="14"/>
                                        </p:tgtEl>
                                      </p:cBhvr>
                                    </p:animEffect>
                                  </p:childTnLst>
                                </p:cTn>
                              </p:par>
                            </p:childTnLst>
                          </p:cTn>
                        </p:par>
                        <p:par>
                          <p:cTn id="86" fill="hold">
                            <p:stCondLst>
                              <p:cond delay="9500"/>
                            </p:stCondLst>
                            <p:childTnLst>
                              <p:par>
                                <p:cTn id="87" presetID="12" presetClass="entr" presetSubtype="8" fill="hold" grpId="0" nodeType="afterEffect">
                                  <p:stCondLst>
                                    <p:cond delay="0"/>
                                  </p:stCondLst>
                                  <p:childTnLst>
                                    <p:set>
                                      <p:cBhvr>
                                        <p:cTn id="88" dur="1" fill="hold">
                                          <p:stCondLst>
                                            <p:cond delay="0"/>
                                          </p:stCondLst>
                                        </p:cTn>
                                        <p:tgtEl>
                                          <p:spTgt spid="25"/>
                                        </p:tgtEl>
                                        <p:attrNameLst>
                                          <p:attrName>style.visibility</p:attrName>
                                        </p:attrNameLst>
                                      </p:cBhvr>
                                      <p:to>
                                        <p:strVal val="visible"/>
                                      </p:to>
                                    </p:set>
                                    <p:animEffect transition="in" filter="slide(fromLeft)">
                                      <p:cBhvr>
                                        <p:cTn id="89" dur="500"/>
                                        <p:tgtEl>
                                          <p:spTgt spid="25"/>
                                        </p:tgtEl>
                                      </p:cBhvr>
                                    </p:animEffect>
                                  </p:childTnLst>
                                </p:cTn>
                              </p:par>
                            </p:childTnLst>
                          </p:cTn>
                        </p:par>
                        <p:par>
                          <p:cTn id="90" fill="hold">
                            <p:stCondLst>
                              <p:cond delay="10000"/>
                            </p:stCondLst>
                            <p:childTnLst>
                              <p:par>
                                <p:cTn id="91" presetID="12" presetClass="entr" presetSubtype="8" fill="hold" grpId="0" nodeType="afterEffect">
                                  <p:stCondLst>
                                    <p:cond delay="0"/>
                                  </p:stCondLst>
                                  <p:childTnLst>
                                    <p:set>
                                      <p:cBhvr>
                                        <p:cTn id="92" dur="1" fill="hold">
                                          <p:stCondLst>
                                            <p:cond delay="0"/>
                                          </p:stCondLst>
                                        </p:cTn>
                                        <p:tgtEl>
                                          <p:spTgt spid="26"/>
                                        </p:tgtEl>
                                        <p:attrNameLst>
                                          <p:attrName>style.visibility</p:attrName>
                                        </p:attrNameLst>
                                      </p:cBhvr>
                                      <p:to>
                                        <p:strVal val="visible"/>
                                      </p:to>
                                    </p:set>
                                    <p:animEffect transition="in" filter="slide(fromLeft)">
                                      <p:cBhvr>
                                        <p:cTn id="93" dur="500"/>
                                        <p:tgtEl>
                                          <p:spTgt spid="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P spid="9" grpId="0" animBg="1"/>
      <p:bldP spid="10" grpId="0" animBg="1"/>
      <p:bldP spid="11" grpId="0" animBg="1"/>
      <p:bldP spid="12" grpId="0" animBg="1"/>
      <p:bldP spid="13" grpId="0" animBg="1"/>
      <p:bldP spid="14" grpId="0" animBg="1"/>
      <p:bldP spid="15" grpId="0" animBg="1"/>
      <p:bldP spid="16" grpId="0" animBg="1"/>
      <p:bldP spid="17" grpId="0" animBg="1"/>
      <p:bldP spid="18" grpId="0" animBg="1"/>
      <p:bldP spid="19" grpId="0" animBg="1"/>
      <p:bldP spid="20" grpId="0" animBg="1"/>
      <p:bldP spid="21" grpId="0" animBg="1"/>
      <p:bldP spid="22" grpId="0" animBg="1"/>
      <p:bldP spid="23" grpId="0" animBg="1"/>
      <p:bldP spid="24" grpId="0" animBg="1"/>
      <p:bldP spid="25" grpId="0" animBg="1"/>
      <p:bldP spid="26"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352800" y="304800"/>
            <a:ext cx="1828800" cy="369332"/>
          </a:xfrm>
          <a:prstGeom prst="rect">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p:spPr>
        <p:txBody>
          <a:bodyPr wrap="square" rtlCol="0">
            <a:spAutoFit/>
          </a:bodyPr>
          <a:lstStyle/>
          <a:p>
            <a:pPr algn="ctr"/>
            <a:r>
              <a:rPr lang="id-ID" dirty="0" smtClean="0"/>
              <a:t>Acetyl CoA</a:t>
            </a:r>
            <a:endParaRPr lang="id-ID" dirty="0"/>
          </a:p>
        </p:txBody>
      </p:sp>
      <p:sp>
        <p:nvSpPr>
          <p:cNvPr id="5" name="TextBox 4"/>
          <p:cNvSpPr txBox="1"/>
          <p:nvPr/>
        </p:nvSpPr>
        <p:spPr>
          <a:xfrm>
            <a:off x="3352800" y="1066800"/>
            <a:ext cx="1828800" cy="369332"/>
          </a:xfrm>
          <a:prstGeom prst="rect">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p:spPr>
        <p:txBody>
          <a:bodyPr wrap="square" rtlCol="0">
            <a:spAutoFit/>
          </a:bodyPr>
          <a:lstStyle/>
          <a:p>
            <a:pPr algn="ctr"/>
            <a:r>
              <a:rPr lang="id-ID" dirty="0" smtClean="0"/>
              <a:t>HMG CoA</a:t>
            </a:r>
            <a:endParaRPr lang="id-ID" dirty="0"/>
          </a:p>
        </p:txBody>
      </p:sp>
      <p:sp>
        <p:nvSpPr>
          <p:cNvPr id="6" name="TextBox 5"/>
          <p:cNvSpPr txBox="1"/>
          <p:nvPr/>
        </p:nvSpPr>
        <p:spPr>
          <a:xfrm>
            <a:off x="3352800" y="1840468"/>
            <a:ext cx="1828800" cy="369332"/>
          </a:xfrm>
          <a:prstGeom prst="rect">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p:spPr>
        <p:txBody>
          <a:bodyPr wrap="square" rtlCol="0">
            <a:spAutoFit/>
          </a:bodyPr>
          <a:lstStyle/>
          <a:p>
            <a:pPr algn="ctr"/>
            <a:r>
              <a:rPr lang="id-ID" dirty="0" smtClean="0"/>
              <a:t>Mevalonate</a:t>
            </a:r>
            <a:endParaRPr lang="id-ID" dirty="0"/>
          </a:p>
        </p:txBody>
      </p:sp>
      <p:sp>
        <p:nvSpPr>
          <p:cNvPr id="7" name="TextBox 6"/>
          <p:cNvSpPr txBox="1"/>
          <p:nvPr/>
        </p:nvSpPr>
        <p:spPr>
          <a:xfrm>
            <a:off x="2590800" y="2590800"/>
            <a:ext cx="3505200" cy="369332"/>
          </a:xfrm>
          <a:prstGeom prst="rect">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p:spPr>
        <p:txBody>
          <a:bodyPr wrap="square" rtlCol="0">
            <a:spAutoFit/>
          </a:bodyPr>
          <a:lstStyle/>
          <a:p>
            <a:pPr algn="ctr"/>
            <a:r>
              <a:rPr lang="id-ID" dirty="0" smtClean="0"/>
              <a:t>Mevalonate Pirophosphate</a:t>
            </a:r>
            <a:endParaRPr lang="id-ID" dirty="0"/>
          </a:p>
        </p:txBody>
      </p:sp>
      <p:sp>
        <p:nvSpPr>
          <p:cNvPr id="8" name="TextBox 7"/>
          <p:cNvSpPr txBox="1"/>
          <p:nvPr/>
        </p:nvSpPr>
        <p:spPr>
          <a:xfrm>
            <a:off x="2590800" y="3352800"/>
            <a:ext cx="3505200" cy="369332"/>
          </a:xfrm>
          <a:prstGeom prst="rect">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p:spPr>
        <p:txBody>
          <a:bodyPr wrap="square" rtlCol="0">
            <a:spAutoFit/>
          </a:bodyPr>
          <a:lstStyle/>
          <a:p>
            <a:pPr algn="ctr"/>
            <a:r>
              <a:rPr lang="id-ID" dirty="0" smtClean="0"/>
              <a:t>Isopentenyl Pirophosphate</a:t>
            </a:r>
            <a:endParaRPr lang="id-ID" dirty="0"/>
          </a:p>
        </p:txBody>
      </p:sp>
      <p:sp>
        <p:nvSpPr>
          <p:cNvPr id="9" name="TextBox 8"/>
          <p:cNvSpPr txBox="1"/>
          <p:nvPr/>
        </p:nvSpPr>
        <p:spPr>
          <a:xfrm>
            <a:off x="2590800" y="4050268"/>
            <a:ext cx="3505200" cy="369332"/>
          </a:xfrm>
          <a:prstGeom prst="rect">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p:spPr>
        <p:txBody>
          <a:bodyPr wrap="square" rtlCol="0">
            <a:spAutoFit/>
          </a:bodyPr>
          <a:lstStyle/>
          <a:p>
            <a:pPr algn="ctr"/>
            <a:r>
              <a:rPr lang="id-ID" dirty="0" smtClean="0"/>
              <a:t>Geranyl  Pirophosphate</a:t>
            </a:r>
            <a:endParaRPr lang="id-ID" dirty="0"/>
          </a:p>
        </p:txBody>
      </p:sp>
      <p:sp>
        <p:nvSpPr>
          <p:cNvPr id="10" name="TextBox 9"/>
          <p:cNvSpPr txBox="1"/>
          <p:nvPr/>
        </p:nvSpPr>
        <p:spPr>
          <a:xfrm>
            <a:off x="2590800" y="4724400"/>
            <a:ext cx="3505200" cy="369332"/>
          </a:xfrm>
          <a:prstGeom prst="rect">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p:spPr>
        <p:txBody>
          <a:bodyPr wrap="square" rtlCol="0">
            <a:spAutoFit/>
          </a:bodyPr>
          <a:lstStyle/>
          <a:p>
            <a:pPr algn="ctr"/>
            <a:r>
              <a:rPr lang="id-ID" dirty="0" smtClean="0"/>
              <a:t>Parnesyl Pirophosphate</a:t>
            </a:r>
            <a:endParaRPr lang="id-ID" dirty="0"/>
          </a:p>
        </p:txBody>
      </p:sp>
      <p:sp>
        <p:nvSpPr>
          <p:cNvPr id="11" name="TextBox 10"/>
          <p:cNvSpPr txBox="1"/>
          <p:nvPr/>
        </p:nvSpPr>
        <p:spPr>
          <a:xfrm>
            <a:off x="2590800" y="5421868"/>
            <a:ext cx="3505200" cy="369332"/>
          </a:xfrm>
          <a:prstGeom prst="rect">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p:spPr>
        <p:txBody>
          <a:bodyPr wrap="square" rtlCol="0">
            <a:spAutoFit/>
          </a:bodyPr>
          <a:lstStyle/>
          <a:p>
            <a:pPr algn="ctr"/>
            <a:r>
              <a:rPr lang="id-ID" dirty="0" smtClean="0"/>
              <a:t>Squalene</a:t>
            </a:r>
            <a:endParaRPr lang="id-ID" dirty="0"/>
          </a:p>
        </p:txBody>
      </p:sp>
      <p:sp>
        <p:nvSpPr>
          <p:cNvPr id="12" name="TextBox 11"/>
          <p:cNvSpPr txBox="1"/>
          <p:nvPr/>
        </p:nvSpPr>
        <p:spPr>
          <a:xfrm>
            <a:off x="2590800" y="6183868"/>
            <a:ext cx="3505200" cy="369332"/>
          </a:xfrm>
          <a:prstGeom prst="rect">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p:spPr>
        <p:txBody>
          <a:bodyPr wrap="square" rtlCol="0">
            <a:spAutoFit/>
          </a:bodyPr>
          <a:lstStyle/>
          <a:p>
            <a:pPr algn="ctr"/>
            <a:r>
              <a:rPr lang="id-ID" dirty="0" smtClean="0"/>
              <a:t>Cholesterol</a:t>
            </a:r>
            <a:endParaRPr lang="id-ID" dirty="0"/>
          </a:p>
        </p:txBody>
      </p:sp>
      <p:sp>
        <p:nvSpPr>
          <p:cNvPr id="13" name="TextBox 12"/>
          <p:cNvSpPr txBox="1"/>
          <p:nvPr/>
        </p:nvSpPr>
        <p:spPr>
          <a:xfrm>
            <a:off x="152400" y="6172200"/>
            <a:ext cx="1752600" cy="369332"/>
          </a:xfrm>
          <a:prstGeom prst="rect">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p:spPr>
        <p:txBody>
          <a:bodyPr wrap="square" rtlCol="0">
            <a:spAutoFit/>
          </a:bodyPr>
          <a:lstStyle/>
          <a:p>
            <a:pPr algn="ctr"/>
            <a:r>
              <a:rPr lang="id-ID" dirty="0" smtClean="0"/>
              <a:t>Ubiquinone</a:t>
            </a:r>
            <a:endParaRPr lang="id-ID" dirty="0"/>
          </a:p>
        </p:txBody>
      </p:sp>
      <p:sp>
        <p:nvSpPr>
          <p:cNvPr id="14" name="TextBox 13"/>
          <p:cNvSpPr txBox="1"/>
          <p:nvPr/>
        </p:nvSpPr>
        <p:spPr>
          <a:xfrm>
            <a:off x="6705600" y="6172200"/>
            <a:ext cx="1752600" cy="369332"/>
          </a:xfrm>
          <a:prstGeom prst="rect">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p:spPr>
        <p:txBody>
          <a:bodyPr wrap="square" rtlCol="0">
            <a:spAutoFit/>
          </a:bodyPr>
          <a:lstStyle/>
          <a:p>
            <a:pPr algn="ctr"/>
            <a:r>
              <a:rPr lang="id-ID" dirty="0" smtClean="0"/>
              <a:t>Dolichol</a:t>
            </a:r>
            <a:endParaRPr lang="id-ID" dirty="0"/>
          </a:p>
        </p:txBody>
      </p:sp>
      <p:sp>
        <p:nvSpPr>
          <p:cNvPr id="15" name="Down Arrow 14"/>
          <p:cNvSpPr/>
          <p:nvPr/>
        </p:nvSpPr>
        <p:spPr>
          <a:xfrm>
            <a:off x="4114800" y="762000"/>
            <a:ext cx="228600" cy="2286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16" name="Down Arrow 15"/>
          <p:cNvSpPr/>
          <p:nvPr/>
        </p:nvSpPr>
        <p:spPr>
          <a:xfrm>
            <a:off x="4114800" y="1524000"/>
            <a:ext cx="228600" cy="2286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17" name="Down Arrow 16"/>
          <p:cNvSpPr/>
          <p:nvPr/>
        </p:nvSpPr>
        <p:spPr>
          <a:xfrm>
            <a:off x="4114800" y="2286000"/>
            <a:ext cx="228600" cy="2286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18" name="Down Arrow 17"/>
          <p:cNvSpPr/>
          <p:nvPr/>
        </p:nvSpPr>
        <p:spPr>
          <a:xfrm>
            <a:off x="4114800" y="3048000"/>
            <a:ext cx="228600" cy="2286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19" name="Down Arrow 18"/>
          <p:cNvSpPr/>
          <p:nvPr/>
        </p:nvSpPr>
        <p:spPr>
          <a:xfrm>
            <a:off x="4114800" y="3810000"/>
            <a:ext cx="228600" cy="2286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20" name="Down Arrow 19"/>
          <p:cNvSpPr/>
          <p:nvPr/>
        </p:nvSpPr>
        <p:spPr>
          <a:xfrm>
            <a:off x="4114800" y="4419600"/>
            <a:ext cx="228600" cy="2286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21" name="Down Arrow 20"/>
          <p:cNvSpPr/>
          <p:nvPr/>
        </p:nvSpPr>
        <p:spPr>
          <a:xfrm>
            <a:off x="4114800" y="5105400"/>
            <a:ext cx="228600" cy="2286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22" name="Down Arrow 21"/>
          <p:cNvSpPr/>
          <p:nvPr/>
        </p:nvSpPr>
        <p:spPr>
          <a:xfrm>
            <a:off x="4114800" y="5867400"/>
            <a:ext cx="228600" cy="2286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23" name="Down Arrow 22"/>
          <p:cNvSpPr/>
          <p:nvPr/>
        </p:nvSpPr>
        <p:spPr>
          <a:xfrm rot="3519226">
            <a:off x="1459035" y="4687934"/>
            <a:ext cx="304800" cy="1803557"/>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24" name="Down Arrow 23"/>
          <p:cNvSpPr/>
          <p:nvPr/>
        </p:nvSpPr>
        <p:spPr>
          <a:xfrm rot="17976993">
            <a:off x="6989321" y="4671153"/>
            <a:ext cx="304800" cy="1803557"/>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25" name="TextBox 24"/>
          <p:cNvSpPr txBox="1"/>
          <p:nvPr/>
        </p:nvSpPr>
        <p:spPr>
          <a:xfrm>
            <a:off x="304800" y="1475601"/>
            <a:ext cx="1828800" cy="276999"/>
          </a:xfrm>
          <a:prstGeom prst="rect">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p:spPr>
        <p:txBody>
          <a:bodyPr wrap="square" rtlCol="0">
            <a:spAutoFit/>
          </a:bodyPr>
          <a:lstStyle/>
          <a:p>
            <a:pPr algn="ctr"/>
            <a:r>
              <a:rPr lang="id-ID" sz="1200" dirty="0" smtClean="0"/>
              <a:t>HMG CoA Reductase</a:t>
            </a:r>
            <a:endParaRPr lang="id-ID" sz="1200" dirty="0"/>
          </a:p>
        </p:txBody>
      </p:sp>
      <p:sp>
        <p:nvSpPr>
          <p:cNvPr id="26" name="TextBox 25"/>
          <p:cNvSpPr txBox="1"/>
          <p:nvPr/>
        </p:nvSpPr>
        <p:spPr>
          <a:xfrm>
            <a:off x="304800" y="2237601"/>
            <a:ext cx="1828800" cy="276999"/>
          </a:xfrm>
          <a:prstGeom prst="rect">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p:spPr>
        <p:txBody>
          <a:bodyPr wrap="square" rtlCol="0">
            <a:spAutoFit/>
          </a:bodyPr>
          <a:lstStyle/>
          <a:p>
            <a:pPr algn="ctr"/>
            <a:r>
              <a:rPr lang="id-ID" sz="1200" dirty="0" smtClean="0"/>
              <a:t>Mevalonate kinase</a:t>
            </a:r>
            <a:endParaRPr lang="id-ID" sz="1200" dirty="0"/>
          </a:p>
        </p:txBody>
      </p:sp>
      <p:sp>
        <p:nvSpPr>
          <p:cNvPr id="27" name="Quad Arrow 26"/>
          <p:cNvSpPr/>
          <p:nvPr/>
        </p:nvSpPr>
        <p:spPr>
          <a:xfrm rot="2310202">
            <a:off x="624992" y="1149548"/>
            <a:ext cx="1074774" cy="914400"/>
          </a:xfrm>
          <a:prstGeom prst="quad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28" name="Rectangle 27"/>
          <p:cNvSpPr/>
          <p:nvPr/>
        </p:nvSpPr>
        <p:spPr>
          <a:xfrm>
            <a:off x="152400" y="2514600"/>
            <a:ext cx="8763000" cy="4267200"/>
          </a:xfrm>
          <a:prstGeom prst="rect">
            <a:avLst/>
          </a:prstGeom>
          <a:solidFill>
            <a:schemeClr val="accent6">
              <a:lumMod val="60000"/>
              <a:lumOff val="40000"/>
              <a:alpha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afterEffect">
                                  <p:stCondLst>
                                    <p:cond delay="0"/>
                                  </p:stCondLst>
                                  <p:childTnLst>
                                    <p:set>
                                      <p:cBhvr>
                                        <p:cTn id="6" dur="1" fill="hold">
                                          <p:stCondLst>
                                            <p:cond delay="0"/>
                                          </p:stCondLst>
                                        </p:cTn>
                                        <p:tgtEl>
                                          <p:spTgt spid="27"/>
                                        </p:tgtEl>
                                        <p:attrNameLst>
                                          <p:attrName>style.visibility</p:attrName>
                                        </p:attrNameLst>
                                      </p:cBhvr>
                                      <p:to>
                                        <p:strVal val="visible"/>
                                      </p:to>
                                    </p:set>
                                    <p:animEffect transition="in" filter="blinds(horizontal)">
                                      <p:cBhvr>
                                        <p:cTn id="7" dur="500"/>
                                        <p:tgtEl>
                                          <p:spTgt spid="27"/>
                                        </p:tgtEl>
                                      </p:cBhvr>
                                    </p:animEffect>
                                  </p:childTnLst>
                                </p:cTn>
                              </p:par>
                            </p:childTnLst>
                          </p:cTn>
                        </p:par>
                        <p:par>
                          <p:cTn id="8" fill="hold">
                            <p:stCondLst>
                              <p:cond delay="500"/>
                            </p:stCondLst>
                            <p:childTnLst>
                              <p:par>
                                <p:cTn id="9" presetID="3" presetClass="entr" presetSubtype="10" fill="hold" grpId="0" nodeType="afterEffect">
                                  <p:stCondLst>
                                    <p:cond delay="0"/>
                                  </p:stCondLst>
                                  <p:childTnLst>
                                    <p:set>
                                      <p:cBhvr>
                                        <p:cTn id="10" dur="1" fill="hold">
                                          <p:stCondLst>
                                            <p:cond delay="0"/>
                                          </p:stCondLst>
                                        </p:cTn>
                                        <p:tgtEl>
                                          <p:spTgt spid="28"/>
                                        </p:tgtEl>
                                        <p:attrNameLst>
                                          <p:attrName>style.visibility</p:attrName>
                                        </p:attrNameLst>
                                      </p:cBhvr>
                                      <p:to>
                                        <p:strVal val="visible"/>
                                      </p:to>
                                    </p:set>
                                    <p:animEffect transition="in" filter="blinds(horizontal)">
                                      <p:cBhvr>
                                        <p:cTn id="11" dur="500"/>
                                        <p:tgtEl>
                                          <p:spTgt spid="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 grpId="0" animBg="1"/>
      <p:bldP spid="28"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Kombinasi</a:t>
            </a:r>
            <a:r>
              <a:rPr lang="en-US" dirty="0" smtClean="0"/>
              <a:t> </a:t>
            </a:r>
            <a:r>
              <a:rPr lang="en-US" dirty="0" err="1" smtClean="0"/>
              <a:t>Obat</a:t>
            </a:r>
            <a:endParaRPr lang="en-US" dirty="0"/>
          </a:p>
        </p:txBody>
      </p:sp>
      <p:sp>
        <p:nvSpPr>
          <p:cNvPr id="3" name="Content Placeholder 2"/>
          <p:cNvSpPr>
            <a:spLocks noGrp="1"/>
          </p:cNvSpPr>
          <p:nvPr>
            <p:ph idx="1"/>
          </p:nvPr>
        </p:nvSpPr>
        <p:spPr>
          <a:xfrm>
            <a:off x="457200" y="1676400"/>
            <a:ext cx="8229600" cy="1828800"/>
          </a:xfrm>
        </p:spPr>
        <p:txBody>
          <a:bodyPr anchor="ctr">
            <a:normAutofit/>
          </a:bodyPr>
          <a:lstStyle/>
          <a:p>
            <a:r>
              <a:rPr lang="en-US" sz="2000" dirty="0" err="1" smtClean="0"/>
              <a:t>Gagal</a:t>
            </a:r>
            <a:r>
              <a:rPr lang="en-US" sz="2000" dirty="0" smtClean="0"/>
              <a:t> </a:t>
            </a:r>
            <a:r>
              <a:rPr lang="en-US" sz="2000" dirty="0" err="1" smtClean="0"/>
              <a:t>mencapai</a:t>
            </a:r>
            <a:r>
              <a:rPr lang="en-US" sz="2000" dirty="0" smtClean="0"/>
              <a:t> </a:t>
            </a:r>
            <a:r>
              <a:rPr lang="en-US" sz="2000" dirty="0" err="1" smtClean="0"/>
              <a:t>kadar</a:t>
            </a:r>
            <a:r>
              <a:rPr lang="en-US" sz="2000" dirty="0" smtClean="0"/>
              <a:t> </a:t>
            </a:r>
            <a:r>
              <a:rPr lang="en-US" sz="2000" dirty="0" err="1" smtClean="0"/>
              <a:t>kolesterol</a:t>
            </a:r>
            <a:r>
              <a:rPr lang="en-US" sz="2000" dirty="0" smtClean="0"/>
              <a:t> LDL </a:t>
            </a:r>
            <a:r>
              <a:rPr lang="en-US" sz="2000" dirty="0" err="1" smtClean="0"/>
              <a:t>dan</a:t>
            </a:r>
            <a:r>
              <a:rPr lang="en-US" sz="2000" dirty="0" smtClean="0"/>
              <a:t> HDL optimal</a:t>
            </a:r>
          </a:p>
          <a:p>
            <a:r>
              <a:rPr lang="en-US" sz="2000" dirty="0" err="1" smtClean="0"/>
              <a:t>Peningkatan</a:t>
            </a:r>
            <a:r>
              <a:rPr lang="en-US" sz="2000" dirty="0" smtClean="0"/>
              <a:t> LDL </a:t>
            </a:r>
            <a:r>
              <a:rPr lang="en-US" sz="2000" dirty="0" err="1" smtClean="0"/>
              <a:t>dan</a:t>
            </a:r>
            <a:r>
              <a:rPr lang="en-US" sz="2000" dirty="0" smtClean="0"/>
              <a:t> </a:t>
            </a:r>
            <a:r>
              <a:rPr lang="en-US" sz="2000" dirty="0" err="1" smtClean="0"/>
              <a:t>Trigliserida</a:t>
            </a:r>
            <a:r>
              <a:rPr lang="en-US" sz="2000" dirty="0" smtClean="0"/>
              <a:t> </a:t>
            </a:r>
            <a:r>
              <a:rPr lang="en-US" sz="2000" dirty="0" err="1" smtClean="0"/>
              <a:t>pada</a:t>
            </a:r>
            <a:r>
              <a:rPr lang="en-US" sz="2000" dirty="0" smtClean="0"/>
              <a:t> </a:t>
            </a:r>
            <a:r>
              <a:rPr lang="en-US" sz="2000" dirty="0" err="1" smtClean="0"/>
              <a:t>satu</a:t>
            </a:r>
            <a:r>
              <a:rPr lang="en-US" sz="2000" dirty="0" smtClean="0"/>
              <a:t> </a:t>
            </a:r>
            <a:r>
              <a:rPr lang="en-US" sz="2000" dirty="0" err="1" smtClean="0"/>
              <a:t>pasien</a:t>
            </a:r>
            <a:endParaRPr lang="en-US" sz="2000" dirty="0" smtClean="0"/>
          </a:p>
          <a:p>
            <a:r>
              <a:rPr lang="en-US" sz="2000" dirty="0" err="1" smtClean="0"/>
              <a:t>Pasien</a:t>
            </a:r>
            <a:r>
              <a:rPr lang="en-US" sz="2000" dirty="0" smtClean="0"/>
              <a:t> </a:t>
            </a:r>
            <a:r>
              <a:rPr lang="en-US" sz="2000" dirty="0" err="1" smtClean="0"/>
              <a:t>hipertrigliseridemia</a:t>
            </a:r>
            <a:r>
              <a:rPr lang="en-US" sz="2000" dirty="0" smtClean="0"/>
              <a:t>, yang </a:t>
            </a:r>
            <a:r>
              <a:rPr lang="en-US" sz="2000" dirty="0" err="1" smtClean="0"/>
              <a:t>tdk</a:t>
            </a:r>
            <a:r>
              <a:rPr lang="en-US" sz="2000" dirty="0" smtClean="0"/>
              <a:t> </a:t>
            </a:r>
            <a:r>
              <a:rPr lang="en-US" sz="2000" dirty="0" err="1" smtClean="0"/>
              <a:t>mencapai</a:t>
            </a:r>
            <a:r>
              <a:rPr lang="en-US" sz="2000" dirty="0"/>
              <a:t> </a:t>
            </a:r>
            <a:r>
              <a:rPr lang="en-US" sz="2000" dirty="0" err="1" smtClean="0"/>
              <a:t>kadar</a:t>
            </a:r>
            <a:r>
              <a:rPr lang="en-US" sz="2000" dirty="0" smtClean="0"/>
              <a:t> </a:t>
            </a:r>
            <a:r>
              <a:rPr lang="en-US" sz="2000" dirty="0" err="1" smtClean="0"/>
              <a:t>kolesterol</a:t>
            </a:r>
            <a:r>
              <a:rPr lang="en-US" sz="2000" dirty="0" smtClean="0"/>
              <a:t> non HDL optimal </a:t>
            </a:r>
            <a:r>
              <a:rPr lang="en-US" sz="2000" dirty="0" err="1" smtClean="0"/>
              <a:t>dengan</a:t>
            </a:r>
            <a:r>
              <a:rPr lang="en-US" sz="2000" dirty="0" smtClean="0"/>
              <a:t> </a:t>
            </a:r>
            <a:r>
              <a:rPr lang="en-US" sz="2000" dirty="0" err="1" smtClean="0"/>
              <a:t>terapi</a:t>
            </a:r>
            <a:r>
              <a:rPr lang="en-US" sz="2000" dirty="0" smtClean="0"/>
              <a:t> fish oil </a:t>
            </a:r>
            <a:r>
              <a:rPr lang="en-US" sz="2000" dirty="0" err="1" smtClean="0"/>
              <a:t>atau</a:t>
            </a:r>
            <a:r>
              <a:rPr lang="en-US" sz="2000" dirty="0" smtClean="0"/>
              <a:t> </a:t>
            </a:r>
            <a:r>
              <a:rPr lang="en-US" sz="2000" dirty="0" err="1" smtClean="0"/>
              <a:t>fibrat</a:t>
            </a:r>
            <a:r>
              <a:rPr lang="en-US" sz="2000" dirty="0" smtClean="0"/>
              <a:t> </a:t>
            </a:r>
            <a:r>
              <a:rPr lang="en-US" sz="2000" dirty="0" err="1" smtClean="0"/>
              <a:t>sebagai</a:t>
            </a:r>
            <a:r>
              <a:rPr lang="en-US" sz="2000" dirty="0" smtClean="0"/>
              <a:t> </a:t>
            </a:r>
            <a:r>
              <a:rPr lang="en-US" sz="2000" dirty="0" err="1" smtClean="0"/>
              <a:t>monoterapi</a:t>
            </a:r>
            <a:endParaRPr lang="en-US" sz="2000" dirty="0"/>
          </a:p>
        </p:txBody>
      </p:sp>
      <p:sp>
        <p:nvSpPr>
          <p:cNvPr id="4" name="TextBox 3"/>
          <p:cNvSpPr txBox="1"/>
          <p:nvPr/>
        </p:nvSpPr>
        <p:spPr>
          <a:xfrm>
            <a:off x="457200" y="4579203"/>
            <a:ext cx="8305800" cy="830997"/>
          </a:xfrm>
          <a:prstGeom prst="rect">
            <a:avLst/>
          </a:prstGeom>
          <a:noFill/>
        </p:spPr>
        <p:txBody>
          <a:bodyPr wrap="square" rtlCol="0">
            <a:spAutoFit/>
          </a:bodyPr>
          <a:lstStyle/>
          <a:p>
            <a:pPr algn="ctr"/>
            <a:r>
              <a:rPr lang="en-US" sz="2400" dirty="0" smtClean="0"/>
              <a:t> </a:t>
            </a:r>
            <a:r>
              <a:rPr lang="en-US" sz="2400" dirty="0" err="1" smtClean="0"/>
              <a:t>Kombinasi</a:t>
            </a:r>
            <a:r>
              <a:rPr lang="en-US" sz="2400" dirty="0" smtClean="0"/>
              <a:t> </a:t>
            </a:r>
            <a:r>
              <a:rPr lang="en-US" sz="2400" dirty="0" err="1" smtClean="0"/>
              <a:t>Fibrat</a:t>
            </a:r>
            <a:r>
              <a:rPr lang="en-US" sz="2400" dirty="0" smtClean="0"/>
              <a:t> </a:t>
            </a:r>
            <a:r>
              <a:rPr lang="en-US" sz="2400" dirty="0" err="1" smtClean="0"/>
              <a:t>dan</a:t>
            </a:r>
            <a:r>
              <a:rPr lang="en-US" sz="2400" dirty="0" smtClean="0"/>
              <a:t> </a:t>
            </a:r>
            <a:r>
              <a:rPr lang="en-US" sz="2400" dirty="0" err="1" smtClean="0"/>
              <a:t>Statin</a:t>
            </a:r>
            <a:r>
              <a:rPr lang="en-US" sz="2400" dirty="0" smtClean="0"/>
              <a:t>  </a:t>
            </a:r>
            <a:r>
              <a:rPr lang="en-US" sz="2400" dirty="0" err="1" smtClean="0"/>
              <a:t>belum</a:t>
            </a:r>
            <a:r>
              <a:rPr lang="en-US" sz="2400" dirty="0" smtClean="0"/>
              <a:t> </a:t>
            </a:r>
            <a:r>
              <a:rPr lang="en-US" sz="2400" dirty="0" err="1" smtClean="0"/>
              <a:t>banyak</a:t>
            </a:r>
            <a:r>
              <a:rPr lang="en-US" sz="2400" dirty="0" smtClean="0"/>
              <a:t> </a:t>
            </a:r>
            <a:r>
              <a:rPr lang="en-US" sz="2400" dirty="0" err="1" smtClean="0"/>
              <a:t>diteliti</a:t>
            </a:r>
            <a:endParaRPr lang="en-US" sz="2400" dirty="0"/>
          </a:p>
          <a:p>
            <a:pPr algn="ctr"/>
            <a:r>
              <a:rPr lang="en-US" sz="2400" dirty="0" smtClean="0"/>
              <a:t> </a:t>
            </a:r>
            <a:r>
              <a:rPr lang="en-US" sz="2400" dirty="0" err="1" smtClean="0"/>
              <a:t>Efek</a:t>
            </a:r>
            <a:r>
              <a:rPr lang="en-US" sz="2400" dirty="0" smtClean="0"/>
              <a:t> </a:t>
            </a:r>
            <a:r>
              <a:rPr lang="en-US" sz="2400" dirty="0" err="1" smtClean="0"/>
              <a:t>samping</a:t>
            </a:r>
            <a:r>
              <a:rPr lang="en-US" sz="2400" dirty="0" smtClean="0"/>
              <a:t> </a:t>
            </a:r>
            <a:r>
              <a:rPr lang="en-US" sz="2400" dirty="0" err="1" smtClean="0"/>
              <a:t>myopati</a:t>
            </a:r>
            <a:r>
              <a:rPr lang="en-US" sz="2400" dirty="0" smtClean="0"/>
              <a:t> </a:t>
            </a:r>
            <a:r>
              <a:rPr lang="en-US" sz="2400" dirty="0" err="1" smtClean="0"/>
              <a:t>meningkat</a:t>
            </a:r>
            <a:r>
              <a:rPr lang="en-US" sz="2400" dirty="0" smtClean="0"/>
              <a:t> </a:t>
            </a:r>
            <a:r>
              <a:rPr lang="en-US" sz="2400" dirty="0" err="1" smtClean="0"/>
              <a:t>sd</a:t>
            </a:r>
            <a:r>
              <a:rPr lang="en-US" sz="2400" dirty="0" smtClean="0"/>
              <a:t> 2.5%</a:t>
            </a:r>
          </a:p>
        </p:txBody>
      </p:sp>
      <p:sp>
        <p:nvSpPr>
          <p:cNvPr id="5" name="TextBox 4"/>
          <p:cNvSpPr txBox="1"/>
          <p:nvPr/>
        </p:nvSpPr>
        <p:spPr>
          <a:xfrm>
            <a:off x="4419600" y="6093023"/>
            <a:ext cx="4267200" cy="307777"/>
          </a:xfrm>
          <a:prstGeom prst="rect">
            <a:avLst/>
          </a:prstGeom>
          <a:noFill/>
        </p:spPr>
        <p:txBody>
          <a:bodyPr wrap="square" rtlCol="0">
            <a:spAutoFit/>
          </a:bodyPr>
          <a:lstStyle/>
          <a:p>
            <a:pPr algn="r"/>
            <a:r>
              <a:rPr lang="en-US" sz="1400" i="1" dirty="0" err="1" smtClean="0"/>
              <a:t>Sumber</a:t>
            </a:r>
            <a:r>
              <a:rPr lang="en-US" sz="1400" i="1" dirty="0" smtClean="0"/>
              <a:t> : Harrison  Principles of Internal Medicine</a:t>
            </a:r>
            <a:endParaRPr lang="en-US" sz="1400" i="1"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667000"/>
            <a:ext cx="8229600" cy="1143000"/>
          </a:xfrm>
        </p:spPr>
        <p:txBody>
          <a:bodyPr/>
          <a:lstStyle/>
          <a:p>
            <a:r>
              <a:rPr lang="en-US" dirty="0" smtClean="0"/>
              <a:t>TERIMA KASIH</a:t>
            </a:r>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id-ID" dirty="0" smtClean="0"/>
              <a:t>Pemeriksaan Laboratorium untuk Lipid</a:t>
            </a:r>
            <a:br>
              <a:rPr lang="id-ID" dirty="0" smtClean="0"/>
            </a:br>
            <a:endParaRPr lang="id-ID" dirty="0"/>
          </a:p>
        </p:txBody>
      </p:sp>
      <p:sp>
        <p:nvSpPr>
          <p:cNvPr id="3" name="Content Placeholder 2"/>
          <p:cNvSpPr>
            <a:spLocks noGrp="1"/>
          </p:cNvSpPr>
          <p:nvPr>
            <p:ph idx="1"/>
          </p:nvPr>
        </p:nvSpPr>
        <p:spPr>
          <a:ln w="31750">
            <a:solidFill>
              <a:schemeClr val="accent1"/>
            </a:solidFill>
          </a:ln>
        </p:spPr>
        <p:txBody>
          <a:bodyPr anchor="ctr"/>
          <a:lstStyle/>
          <a:p>
            <a:pPr algn="ctr">
              <a:buNone/>
            </a:pPr>
            <a:r>
              <a:rPr lang="id-ID" dirty="0" smtClean="0"/>
              <a:t>Tes enzimatik untuk Total kolesterol dan Trigliserida</a:t>
            </a:r>
          </a:p>
          <a:p>
            <a:pPr algn="ctr">
              <a:buNone/>
            </a:pPr>
            <a:endParaRPr lang="id-ID" dirty="0" smtClean="0"/>
          </a:p>
          <a:p>
            <a:pPr algn="ctr">
              <a:buNone/>
            </a:pPr>
            <a:r>
              <a:rPr lang="id-ID" dirty="0" smtClean="0"/>
              <a:t>LDL kolesterol = kolesterol total-(Trigliserida/5)-HDL kolesterol</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id-ID" dirty="0" smtClean="0"/>
              <a:t>Dislipidemia pada penderita Diabetes</a:t>
            </a:r>
            <a:endParaRPr lang="id-ID" dirty="0"/>
          </a:p>
        </p:txBody>
      </p:sp>
      <p:sp>
        <p:nvSpPr>
          <p:cNvPr id="3" name="Content Placeholder 2"/>
          <p:cNvSpPr>
            <a:spLocks noGrp="1"/>
          </p:cNvSpPr>
          <p:nvPr>
            <p:ph idx="1"/>
          </p:nvPr>
        </p:nvSpPr>
        <p:spPr>
          <a:ln w="31750">
            <a:solidFill>
              <a:schemeClr val="accent1"/>
            </a:solidFill>
          </a:ln>
        </p:spPr>
        <p:txBody>
          <a:bodyPr anchor="ctr">
            <a:normAutofit fontScale="77500" lnSpcReduction="20000"/>
          </a:bodyPr>
          <a:lstStyle/>
          <a:p>
            <a:pPr algn="ctr">
              <a:buNone/>
            </a:pPr>
            <a:r>
              <a:rPr lang="id-ID" dirty="0" smtClean="0"/>
              <a:t>Tipe I : Jarang terjadi bila kadar gula terkendali</a:t>
            </a:r>
          </a:p>
          <a:p>
            <a:pPr algn="ctr">
              <a:buNone/>
            </a:pPr>
            <a:r>
              <a:rPr lang="id-ID" dirty="0" smtClean="0"/>
              <a:t>Pada KAD terjadi akibat peningkatan influks asam lemak dari jaringan adiposa</a:t>
            </a:r>
          </a:p>
          <a:p>
            <a:pPr algn="ctr">
              <a:buNone/>
            </a:pPr>
            <a:r>
              <a:rPr lang="id-ID" dirty="0" smtClean="0"/>
              <a:t>Tipe II : Umumnya didapatkan dislipidemia walaupun kadar gula normal</a:t>
            </a:r>
          </a:p>
          <a:p>
            <a:pPr algn="ctr">
              <a:buNone/>
            </a:pPr>
            <a:r>
              <a:rPr lang="id-ID" dirty="0" smtClean="0"/>
              <a:t>Diakibatkan :</a:t>
            </a:r>
          </a:p>
          <a:p>
            <a:pPr marL="514350" indent="-514350" algn="ctr">
              <a:buFont typeface="+mj-lt"/>
              <a:buAutoNum type="arabicPeriod"/>
            </a:pPr>
            <a:r>
              <a:rPr lang="id-ID" dirty="0" smtClean="0"/>
              <a:t>Penurunan LPL </a:t>
            </a:r>
            <a:r>
              <a:rPr lang="id-ID" dirty="0" smtClean="0">
                <a:sym typeface="Wingdings" pitchFamily="2" charset="2"/>
              </a:rPr>
              <a:t> menurunkan katabolisme VLDL dan chylomycron</a:t>
            </a:r>
          </a:p>
          <a:p>
            <a:pPr marL="514350" indent="-514350" algn="ctr">
              <a:buFont typeface="+mj-lt"/>
              <a:buAutoNum type="arabicPeriod"/>
            </a:pPr>
            <a:r>
              <a:rPr lang="id-ID" dirty="0" smtClean="0">
                <a:sym typeface="Wingdings" pitchFamily="2" charset="2"/>
              </a:rPr>
              <a:t>Peningkatan pelepasan asam lemak bebas dari jaringan adiposa</a:t>
            </a:r>
          </a:p>
          <a:p>
            <a:pPr marL="514350" indent="-514350" algn="ctr">
              <a:buFont typeface="+mj-lt"/>
              <a:buAutoNum type="arabicPeriod"/>
            </a:pPr>
            <a:r>
              <a:rPr lang="id-ID" dirty="0" smtClean="0">
                <a:sym typeface="Wingdings" pitchFamily="2" charset="2"/>
              </a:rPr>
              <a:t>Peningkatan sintesa asam lemak di liver</a:t>
            </a:r>
          </a:p>
          <a:p>
            <a:pPr marL="514350" indent="-514350" algn="ctr">
              <a:buFont typeface="+mj-lt"/>
              <a:buAutoNum type="arabicPeriod"/>
            </a:pPr>
            <a:r>
              <a:rPr lang="id-ID" dirty="0" smtClean="0">
                <a:sym typeface="Wingdings" pitchFamily="2" charset="2"/>
              </a:rPr>
              <a:t>Peningkatan produksi VLDL di liver</a:t>
            </a:r>
            <a:endParaRPr lang="id-ID" dirty="0" smtClean="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Lipoprotein</a:t>
            </a:r>
            <a:endParaRPr lang="en-US" dirty="0"/>
          </a:p>
        </p:txBody>
      </p:sp>
      <p:sp>
        <p:nvSpPr>
          <p:cNvPr id="3" name="Content Placeholder 2"/>
          <p:cNvSpPr>
            <a:spLocks noGrp="1"/>
          </p:cNvSpPr>
          <p:nvPr>
            <p:ph idx="1"/>
          </p:nvPr>
        </p:nvSpPr>
        <p:spPr>
          <a:gradFill>
            <a:gsLst>
              <a:gs pos="0">
                <a:schemeClr val="accent1">
                  <a:lumMod val="60000"/>
                  <a:lumOff val="40000"/>
                </a:schemeClr>
              </a:gs>
              <a:gs pos="50000">
                <a:schemeClr val="accent1">
                  <a:tint val="44500"/>
                  <a:satMod val="160000"/>
                </a:schemeClr>
              </a:gs>
              <a:gs pos="100000">
                <a:schemeClr val="accent1">
                  <a:tint val="23500"/>
                  <a:satMod val="160000"/>
                </a:schemeClr>
              </a:gs>
            </a:gsLst>
            <a:lin ang="5400000" scaled="0"/>
          </a:gradFill>
          <a:ln>
            <a:solidFill>
              <a:schemeClr val="tx1">
                <a:lumMod val="65000"/>
                <a:lumOff val="35000"/>
              </a:schemeClr>
            </a:solidFill>
          </a:ln>
          <a:effectLst>
            <a:innerShdw dist="114300">
              <a:prstClr val="black">
                <a:alpha val="50000"/>
              </a:prstClr>
            </a:innerShdw>
          </a:effectLst>
        </p:spPr>
        <p:txBody>
          <a:bodyPr anchor="ctr"/>
          <a:lstStyle/>
          <a:p>
            <a:pPr algn="ctr">
              <a:buNone/>
            </a:pPr>
            <a:r>
              <a:rPr lang="en-US" dirty="0" err="1" smtClean="0"/>
              <a:t>Kompleks</a:t>
            </a:r>
            <a:r>
              <a:rPr lang="en-US" dirty="0" smtClean="0"/>
              <a:t> </a:t>
            </a:r>
            <a:r>
              <a:rPr lang="en-US" dirty="0" err="1" smtClean="0"/>
              <a:t>Makromolekuler</a:t>
            </a:r>
            <a:r>
              <a:rPr lang="en-US" dirty="0" smtClean="0"/>
              <a:t> yang </a:t>
            </a:r>
            <a:r>
              <a:rPr lang="en-US" dirty="0" err="1" smtClean="0"/>
              <a:t>berfungsi</a:t>
            </a:r>
            <a:r>
              <a:rPr lang="en-US" dirty="0" smtClean="0"/>
              <a:t> </a:t>
            </a:r>
            <a:r>
              <a:rPr lang="en-US" dirty="0" err="1" smtClean="0"/>
              <a:t>membawa</a:t>
            </a:r>
            <a:r>
              <a:rPr lang="en-US" dirty="0" smtClean="0"/>
              <a:t> lipid </a:t>
            </a:r>
            <a:r>
              <a:rPr lang="en-US" dirty="0" err="1" smtClean="0"/>
              <a:t>hidrofobik</a:t>
            </a:r>
            <a:r>
              <a:rPr lang="en-US" dirty="0" smtClean="0"/>
              <a:t> (</a:t>
            </a:r>
            <a:r>
              <a:rPr lang="en-US" dirty="0" err="1" smtClean="0"/>
              <a:t>Trigliserida</a:t>
            </a:r>
            <a:r>
              <a:rPr lang="en-US" dirty="0" smtClean="0"/>
              <a:t>, </a:t>
            </a:r>
            <a:r>
              <a:rPr lang="en-US" dirty="0" err="1" smtClean="0"/>
              <a:t>kolesterol</a:t>
            </a:r>
            <a:r>
              <a:rPr lang="en-US" dirty="0" smtClean="0"/>
              <a:t>, vitamin </a:t>
            </a:r>
            <a:r>
              <a:rPr lang="en-US" dirty="0" err="1" smtClean="0"/>
              <a:t>larut</a:t>
            </a:r>
            <a:r>
              <a:rPr lang="en-US" dirty="0" smtClean="0"/>
              <a:t> </a:t>
            </a:r>
            <a:r>
              <a:rPr lang="en-US" dirty="0" err="1" smtClean="0"/>
              <a:t>lemak</a:t>
            </a:r>
            <a:r>
              <a:rPr lang="en-US" dirty="0" smtClean="0"/>
              <a:t>) </a:t>
            </a:r>
            <a:r>
              <a:rPr lang="en-US" dirty="0" err="1" smtClean="0"/>
              <a:t>melalui</a:t>
            </a:r>
            <a:r>
              <a:rPr lang="en-US" dirty="0" smtClean="0"/>
              <a:t> </a:t>
            </a:r>
            <a:r>
              <a:rPr lang="en-US" dirty="0" err="1" smtClean="0"/>
              <a:t>cairan</a:t>
            </a:r>
            <a:r>
              <a:rPr lang="en-US" dirty="0" smtClean="0"/>
              <a:t> </a:t>
            </a:r>
            <a:r>
              <a:rPr lang="en-US" dirty="0" err="1" smtClean="0"/>
              <a:t>tubuh</a:t>
            </a:r>
            <a:r>
              <a:rPr lang="en-US" dirty="0" smtClean="0"/>
              <a:t> (plasma, </a:t>
            </a:r>
            <a:r>
              <a:rPr lang="en-US" dirty="0" err="1" smtClean="0"/>
              <a:t>cairan</a:t>
            </a:r>
            <a:r>
              <a:rPr lang="en-US" dirty="0" smtClean="0"/>
              <a:t> </a:t>
            </a:r>
            <a:r>
              <a:rPr lang="en-US" dirty="0" err="1" smtClean="0"/>
              <a:t>interstisial</a:t>
            </a:r>
            <a:r>
              <a:rPr lang="en-US" dirty="0" smtClean="0"/>
              <a:t> </a:t>
            </a:r>
            <a:r>
              <a:rPr lang="en-US" dirty="0" err="1" smtClean="0"/>
              <a:t>dan</a:t>
            </a:r>
            <a:r>
              <a:rPr lang="en-US" dirty="0" smtClean="0"/>
              <a:t> </a:t>
            </a:r>
            <a:r>
              <a:rPr lang="en-US" dirty="0" err="1" smtClean="0"/>
              <a:t>limfe</a:t>
            </a:r>
            <a:r>
              <a:rPr lang="en-US" dirty="0" smtClean="0"/>
              <a:t>) </a:t>
            </a:r>
            <a:r>
              <a:rPr lang="en-US" dirty="0" err="1" smtClean="0"/>
              <a:t>dari</a:t>
            </a:r>
            <a:r>
              <a:rPr lang="en-US" dirty="0" smtClean="0"/>
              <a:t> </a:t>
            </a:r>
            <a:r>
              <a:rPr lang="en-US" dirty="0" err="1" smtClean="0"/>
              <a:t>dan</a:t>
            </a:r>
            <a:r>
              <a:rPr lang="en-US" dirty="0" smtClean="0"/>
              <a:t> </a:t>
            </a:r>
            <a:r>
              <a:rPr lang="en-US" dirty="0" err="1" smtClean="0"/>
              <a:t>ke</a:t>
            </a:r>
            <a:r>
              <a:rPr lang="en-US" dirty="0" smtClean="0"/>
              <a:t> </a:t>
            </a:r>
            <a:r>
              <a:rPr lang="en-US" dirty="0" err="1" smtClean="0"/>
              <a:t>jaringan</a:t>
            </a:r>
            <a:r>
              <a:rPr lang="en-US" dirty="0" smtClean="0"/>
              <a:t> </a:t>
            </a:r>
            <a:endParaRPr lang="en-US" dirty="0"/>
          </a:p>
        </p:txBody>
      </p:sp>
      <p:sp>
        <p:nvSpPr>
          <p:cNvPr id="4" name="TextBox 3"/>
          <p:cNvSpPr txBox="1"/>
          <p:nvPr/>
        </p:nvSpPr>
        <p:spPr>
          <a:xfrm>
            <a:off x="4419600" y="6093023"/>
            <a:ext cx="4267200" cy="307777"/>
          </a:xfrm>
          <a:prstGeom prst="rect">
            <a:avLst/>
          </a:prstGeom>
          <a:noFill/>
        </p:spPr>
        <p:txBody>
          <a:bodyPr wrap="square" rtlCol="0">
            <a:spAutoFit/>
          </a:bodyPr>
          <a:lstStyle/>
          <a:p>
            <a:pPr algn="r"/>
            <a:r>
              <a:rPr lang="en-US" sz="1400" i="1" dirty="0" err="1" smtClean="0"/>
              <a:t>Sumber</a:t>
            </a:r>
            <a:r>
              <a:rPr lang="en-US" sz="1400" i="1" dirty="0" smtClean="0"/>
              <a:t> : Harrison  Principles of Internal Medicine</a:t>
            </a:r>
            <a:endParaRPr lang="en-US" sz="1400" i="1"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id-ID" dirty="0" smtClean="0"/>
              <a:t>Dislipidemia pada alkoholisme</a:t>
            </a:r>
            <a:endParaRPr lang="id-ID" dirty="0"/>
          </a:p>
        </p:txBody>
      </p:sp>
      <p:sp>
        <p:nvSpPr>
          <p:cNvPr id="3" name="Content Placeholder 2"/>
          <p:cNvSpPr>
            <a:spLocks noGrp="1"/>
          </p:cNvSpPr>
          <p:nvPr>
            <p:ph idx="1"/>
          </p:nvPr>
        </p:nvSpPr>
        <p:spPr>
          <a:ln w="31750">
            <a:solidFill>
              <a:schemeClr val="accent1"/>
            </a:solidFill>
          </a:ln>
        </p:spPr>
        <p:txBody>
          <a:bodyPr anchor="ctr"/>
          <a:lstStyle/>
          <a:p>
            <a:pPr algn="ctr">
              <a:buNone/>
            </a:pPr>
            <a:r>
              <a:rPr lang="id-ID" dirty="0" smtClean="0"/>
              <a:t>Kadar Trigliserida meningkat</a:t>
            </a:r>
          </a:p>
          <a:p>
            <a:pPr algn="ctr">
              <a:buNone/>
            </a:pPr>
            <a:r>
              <a:rPr lang="id-ID" dirty="0" smtClean="0"/>
              <a:t>Merangsang sekresi VLDL di liver, menghambat oksidasi FFA di liver</a:t>
            </a:r>
            <a:r>
              <a:rPr lang="id-ID" dirty="0" smtClean="0">
                <a:sym typeface="Wingdings" pitchFamily="2" charset="2"/>
              </a:rPr>
              <a:t> meningkatkan pembentukan Trigliserida di liver dan meningkatkan sekresi VLDL</a:t>
            </a:r>
            <a:endParaRPr lang="id-ID" dirty="0" smtClean="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icanhasscience.com/wp-content/uploads/2011/05/Krebs-Cycle.png"/>
          <p:cNvPicPr>
            <a:picLocks noChangeAspect="1" noChangeArrowheads="1"/>
          </p:cNvPicPr>
          <p:nvPr/>
        </p:nvPicPr>
        <p:blipFill>
          <a:blip r:embed="rId2"/>
          <a:srcRect/>
          <a:stretch>
            <a:fillRect/>
          </a:stretch>
        </p:blipFill>
        <p:spPr bwMode="auto">
          <a:xfrm>
            <a:off x="990600" y="457200"/>
            <a:ext cx="7181850" cy="5715000"/>
          </a:xfrm>
          <a:prstGeom prst="rect">
            <a:avLst/>
          </a:prstGeom>
          <a:noFill/>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Target</a:t>
            </a:r>
            <a:endParaRPr lang="en-US" dirty="0"/>
          </a:p>
        </p:txBody>
      </p:sp>
      <p:sp>
        <p:nvSpPr>
          <p:cNvPr id="3" name="Content Placeholder 2"/>
          <p:cNvSpPr>
            <a:spLocks noGrp="1"/>
          </p:cNvSpPr>
          <p:nvPr>
            <p:ph idx="1"/>
          </p:nvPr>
        </p:nvSpPr>
        <p:spPr/>
        <p:txBody>
          <a:bodyPr anchor="ctr"/>
          <a:lstStyle/>
          <a:p>
            <a:r>
              <a:rPr lang="en-US" dirty="0" smtClean="0"/>
              <a:t>NCEP ATPIII :</a:t>
            </a:r>
          </a:p>
          <a:p>
            <a:pPr lvl="1"/>
            <a:r>
              <a:rPr lang="en-US" dirty="0" smtClean="0"/>
              <a:t>LDL </a:t>
            </a:r>
            <a:r>
              <a:rPr lang="en-US" dirty="0" err="1" smtClean="0"/>
              <a:t>kolesterol</a:t>
            </a:r>
            <a:r>
              <a:rPr lang="en-US" dirty="0" smtClean="0"/>
              <a:t> &lt; 100mg/</a:t>
            </a:r>
            <a:r>
              <a:rPr lang="en-US" dirty="0" err="1" smtClean="0"/>
              <a:t>dL</a:t>
            </a:r>
            <a:r>
              <a:rPr lang="en-US" dirty="0" smtClean="0"/>
              <a:t> </a:t>
            </a:r>
            <a:r>
              <a:rPr lang="en-US" dirty="0" err="1" smtClean="0"/>
              <a:t>pada</a:t>
            </a:r>
            <a:r>
              <a:rPr lang="en-US" dirty="0" smtClean="0"/>
              <a:t> </a:t>
            </a:r>
            <a:r>
              <a:rPr lang="en-US" dirty="0" err="1" smtClean="0"/>
              <a:t>penderita</a:t>
            </a:r>
            <a:r>
              <a:rPr lang="en-US" dirty="0" smtClean="0"/>
              <a:t> CHD</a:t>
            </a:r>
          </a:p>
          <a:p>
            <a:r>
              <a:rPr lang="en-US" dirty="0" err="1" smtClean="0"/>
              <a:t>Pasien</a:t>
            </a:r>
            <a:r>
              <a:rPr lang="en-US" dirty="0" smtClean="0"/>
              <a:t> </a:t>
            </a:r>
            <a:r>
              <a:rPr lang="en-US" dirty="0" err="1" smtClean="0"/>
              <a:t>dengan</a:t>
            </a:r>
            <a:r>
              <a:rPr lang="en-US" dirty="0" smtClean="0"/>
              <a:t> estimate 10 years absolute risk CHD </a:t>
            </a:r>
            <a:r>
              <a:rPr lang="en-US" dirty="0" smtClean="0">
                <a:sym typeface="Wingdings" pitchFamily="2" charset="2"/>
              </a:rPr>
              <a:t> CHD risk equivalent</a:t>
            </a:r>
          </a:p>
          <a:p>
            <a:r>
              <a:rPr lang="en-US" dirty="0" err="1" smtClean="0">
                <a:sym typeface="Wingdings" pitchFamily="2" charset="2"/>
              </a:rPr>
              <a:t>Pasien</a:t>
            </a:r>
            <a:r>
              <a:rPr lang="en-US" dirty="0" smtClean="0">
                <a:sym typeface="Wingdings" pitchFamily="2" charset="2"/>
              </a:rPr>
              <a:t> </a:t>
            </a:r>
            <a:r>
              <a:rPr lang="en-US" dirty="0" err="1" smtClean="0">
                <a:sym typeface="Wingdings" pitchFamily="2" charset="2"/>
              </a:rPr>
              <a:t>dengan</a:t>
            </a:r>
            <a:r>
              <a:rPr lang="en-US" dirty="0" smtClean="0">
                <a:sym typeface="Wingdings" pitchFamily="2" charset="2"/>
              </a:rPr>
              <a:t> 2 </a:t>
            </a:r>
            <a:r>
              <a:rPr lang="en-US" dirty="0" err="1" smtClean="0">
                <a:sym typeface="Wingdings" pitchFamily="2" charset="2"/>
              </a:rPr>
              <a:t>atau</a:t>
            </a:r>
            <a:r>
              <a:rPr lang="en-US" dirty="0" smtClean="0">
                <a:sym typeface="Wingdings" pitchFamily="2" charset="2"/>
              </a:rPr>
              <a:t> </a:t>
            </a:r>
            <a:r>
              <a:rPr lang="en-US" dirty="0" err="1" smtClean="0">
                <a:sym typeface="Wingdings" pitchFamily="2" charset="2"/>
              </a:rPr>
              <a:t>lebih</a:t>
            </a:r>
            <a:r>
              <a:rPr lang="en-US" dirty="0" smtClean="0">
                <a:sym typeface="Wingdings" pitchFamily="2" charset="2"/>
              </a:rPr>
              <a:t> </a:t>
            </a:r>
            <a:r>
              <a:rPr lang="en-US" dirty="0" err="1" smtClean="0">
                <a:sym typeface="Wingdings" pitchFamily="2" charset="2"/>
              </a:rPr>
              <a:t>faktor</a:t>
            </a:r>
            <a:r>
              <a:rPr lang="en-US" dirty="0" smtClean="0">
                <a:sym typeface="Wingdings" pitchFamily="2" charset="2"/>
              </a:rPr>
              <a:t> </a:t>
            </a:r>
            <a:r>
              <a:rPr lang="en-US" dirty="0" err="1" smtClean="0">
                <a:sym typeface="Wingdings" pitchFamily="2" charset="2"/>
              </a:rPr>
              <a:t>resiko</a:t>
            </a:r>
            <a:r>
              <a:rPr lang="en-US" dirty="0" smtClean="0">
                <a:sym typeface="Wingdings" pitchFamily="2" charset="2"/>
              </a:rPr>
              <a:t> </a:t>
            </a:r>
            <a:r>
              <a:rPr lang="en-US" dirty="0" err="1" smtClean="0">
                <a:sym typeface="Wingdings" pitchFamily="2" charset="2"/>
              </a:rPr>
              <a:t>dan</a:t>
            </a:r>
            <a:r>
              <a:rPr lang="en-US" dirty="0" smtClean="0">
                <a:sym typeface="Wingdings" pitchFamily="2" charset="2"/>
              </a:rPr>
              <a:t> 10 year absolute risk 10-20%  target LDL&lt;130 mg/</a:t>
            </a:r>
            <a:r>
              <a:rPr lang="en-US" dirty="0" err="1" smtClean="0">
                <a:sym typeface="Wingdings" pitchFamily="2" charset="2"/>
              </a:rPr>
              <a:t>dL</a:t>
            </a:r>
            <a:r>
              <a:rPr lang="en-US" dirty="0" smtClean="0">
                <a:sym typeface="Wingdings" pitchFamily="2" charset="2"/>
              </a:rPr>
              <a:t> </a:t>
            </a:r>
            <a:r>
              <a:rPr lang="en-US" dirty="0" err="1" smtClean="0">
                <a:sym typeface="Wingdings" pitchFamily="2" charset="2"/>
              </a:rPr>
              <a:t>atau</a:t>
            </a:r>
            <a:r>
              <a:rPr lang="en-US" dirty="0" smtClean="0">
                <a:sym typeface="Wingdings" pitchFamily="2" charset="2"/>
              </a:rPr>
              <a:t> (</a:t>
            </a:r>
            <a:r>
              <a:rPr lang="en-US" dirty="0" err="1" smtClean="0">
                <a:sym typeface="Wingdings" pitchFamily="2" charset="2"/>
              </a:rPr>
              <a:t>opsional</a:t>
            </a:r>
            <a:r>
              <a:rPr lang="en-US" dirty="0" smtClean="0">
                <a:sym typeface="Wingdings" pitchFamily="2" charset="2"/>
              </a:rPr>
              <a:t>) </a:t>
            </a:r>
            <a:r>
              <a:rPr lang="en-US" dirty="0" err="1" smtClean="0">
                <a:sym typeface="Wingdings" pitchFamily="2" charset="2"/>
              </a:rPr>
              <a:t>sd</a:t>
            </a:r>
            <a:r>
              <a:rPr lang="en-US" dirty="0" smtClean="0">
                <a:sym typeface="Wingdings" pitchFamily="2" charset="2"/>
              </a:rPr>
              <a:t>&lt;100 mg/</a:t>
            </a:r>
            <a:r>
              <a:rPr lang="en-US" dirty="0" err="1" smtClean="0">
                <a:sym typeface="Wingdings" pitchFamily="2" charset="2"/>
              </a:rPr>
              <a:t>dL</a:t>
            </a:r>
            <a:endParaRPr lang="en-US" dirty="0"/>
          </a:p>
        </p:txBody>
      </p:sp>
      <p:sp>
        <p:nvSpPr>
          <p:cNvPr id="4" name="TextBox 3"/>
          <p:cNvSpPr txBox="1"/>
          <p:nvPr/>
        </p:nvSpPr>
        <p:spPr>
          <a:xfrm>
            <a:off x="4419600" y="6093023"/>
            <a:ext cx="4267200" cy="307777"/>
          </a:xfrm>
          <a:prstGeom prst="rect">
            <a:avLst/>
          </a:prstGeom>
          <a:noFill/>
        </p:spPr>
        <p:txBody>
          <a:bodyPr wrap="square" rtlCol="0">
            <a:spAutoFit/>
          </a:bodyPr>
          <a:lstStyle/>
          <a:p>
            <a:pPr algn="r"/>
            <a:r>
              <a:rPr lang="en-US" sz="1400" i="1" dirty="0" err="1" smtClean="0"/>
              <a:t>Sumber</a:t>
            </a:r>
            <a:r>
              <a:rPr lang="en-US" sz="1400" i="1" dirty="0" smtClean="0"/>
              <a:t> : Harrison  Principles of Internal Medicine</a:t>
            </a:r>
            <a:endParaRPr lang="en-US" sz="1400" i="1"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pic>
        <p:nvPicPr>
          <p:cNvPr id="4" name="New_Concepts_in_Lipoprotein_0165.mp4">
            <a:hlinkClick r:id="" action="ppaction://media"/>
          </p:cNvPr>
          <p:cNvPicPr>
            <a:picLocks noGrp="1" noRot="1" noChangeAspect="1"/>
          </p:cNvPicPr>
          <p:nvPr>
            <p:ph idx="1"/>
            <a:videoFile r:link="rId1"/>
          </p:nvPr>
        </p:nvPicPr>
        <p:blipFill>
          <a:blip r:embed="rId3"/>
          <a:stretch>
            <a:fillRect/>
          </a:stretch>
        </p:blipFill>
        <p:spPr>
          <a:xfrm>
            <a:off x="0" y="0"/>
            <a:ext cx="9144000" cy="685800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374400"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p:cTn id="7" fill="hold" display="0">
                  <p:stCondLst>
                    <p:cond delay="indefinite"/>
                  </p:stCondLst>
                  <p:endCondLst>
                    <p:cond evt="onNext" delay="0">
                      <p:tgtEl>
                        <p:sldTgt/>
                      </p:tgtEl>
                    </p:cond>
                    <p:cond evt="onPrev" delay="0">
                      <p:tgtEl>
                        <p:sldTgt/>
                      </p:tgtEl>
                    </p:cond>
                  </p:endCondLst>
                </p:cTn>
                <p:tgtEl>
                  <p:spTgt spid="4"/>
                </p:tgtEl>
              </p:cMediaNode>
            </p:video>
            <p:seq concurrent="1" nextAc="seek">
              <p:cTn id="8" restart="whenNotActive" fill="hold" evtFilter="cancelBubble" nodeType="interactiveSeq">
                <p:stCondLst>
                  <p:cond evt="onClick" delay="0">
                    <p:tgtEl>
                      <p:spTgt spid="4"/>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4"/>
                                        </p:tgtEl>
                                      </p:cBhvr>
                                    </p:cmd>
                                  </p:childTnLst>
                                </p:cTn>
                              </p:par>
                            </p:childTnLst>
                          </p:cTn>
                        </p:par>
                      </p:childTnLst>
                    </p:cTn>
                  </p:par>
                </p:childTnLst>
              </p:cTn>
              <p:nextCondLst>
                <p:cond evt="onClick" delay="0">
                  <p:tgtEl>
                    <p:spTgt spid="4"/>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pic>
        <p:nvPicPr>
          <p:cNvPr id="4" name="Physiology_of_Lipoprotein_8176.mp4">
            <a:hlinkClick r:id="" action="ppaction://media"/>
          </p:cNvPr>
          <p:cNvPicPr>
            <a:picLocks noGrp="1" noRot="1" noChangeAspect="1"/>
          </p:cNvPicPr>
          <p:nvPr>
            <p:ph idx="1"/>
            <a:videoFile r:link="rId1"/>
          </p:nvPr>
        </p:nvPicPr>
        <p:blipFill>
          <a:blip r:embed="rId3"/>
          <a:stretch>
            <a:fillRect/>
          </a:stretch>
        </p:blipFill>
        <p:spPr>
          <a:xfrm>
            <a:off x="0" y="0"/>
            <a:ext cx="9144001" cy="685800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410734"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p:cTn id="7" fill="hold" display="0">
                  <p:stCondLst>
                    <p:cond delay="indefinite"/>
                  </p:stCondLst>
                  <p:endCondLst>
                    <p:cond evt="onNext" delay="0">
                      <p:tgtEl>
                        <p:sldTgt/>
                      </p:tgtEl>
                    </p:cond>
                    <p:cond evt="onPrev" delay="0">
                      <p:tgtEl>
                        <p:sldTgt/>
                      </p:tgtEl>
                    </p:cond>
                  </p:endCondLst>
                </p:cTn>
                <p:tgtEl>
                  <p:spTgt spid="4"/>
                </p:tgtEl>
              </p:cMediaNode>
            </p:video>
            <p:seq concurrent="1" nextAc="seek">
              <p:cTn id="8" restart="whenNotActive" fill="hold" evtFilter="cancelBubble" nodeType="interactiveSeq">
                <p:stCondLst>
                  <p:cond evt="onClick" delay="0">
                    <p:tgtEl>
                      <p:spTgt spid="4"/>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4"/>
                                        </p:tgtEl>
                                      </p:cBhvr>
                                    </p:cmd>
                                  </p:childTnLst>
                                </p:cTn>
                              </p:par>
                            </p:childTnLst>
                          </p:cTn>
                        </p:par>
                      </p:childTnLst>
                    </p:cTn>
                  </p:par>
                </p:childTnLst>
              </p:cTn>
              <p:nextCondLst>
                <p:cond evt="onClick" delay="0">
                  <p:tgtEl>
                    <p:spTgt spid="4"/>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Risk Factor CHD</a:t>
            </a:r>
            <a:endParaRPr lang="en-US" dirty="0"/>
          </a:p>
        </p:txBody>
      </p:sp>
      <p:sp>
        <p:nvSpPr>
          <p:cNvPr id="3" name="Content Placeholder 2"/>
          <p:cNvSpPr>
            <a:spLocks noGrp="1"/>
          </p:cNvSpPr>
          <p:nvPr>
            <p:ph idx="1"/>
          </p:nvPr>
        </p:nvSpPr>
        <p:spPr>
          <a:gradFill>
            <a:gsLst>
              <a:gs pos="0">
                <a:schemeClr val="accent1">
                  <a:lumMod val="60000"/>
                  <a:lumOff val="40000"/>
                </a:schemeClr>
              </a:gs>
              <a:gs pos="50000">
                <a:schemeClr val="accent1">
                  <a:tint val="44500"/>
                  <a:satMod val="160000"/>
                </a:schemeClr>
              </a:gs>
              <a:gs pos="100000">
                <a:schemeClr val="accent1">
                  <a:tint val="23500"/>
                  <a:satMod val="160000"/>
                </a:schemeClr>
              </a:gs>
            </a:gsLst>
            <a:lin ang="5400000" scaled="0"/>
          </a:gradFill>
          <a:ln w="38100">
            <a:solidFill>
              <a:schemeClr val="tx1">
                <a:lumMod val="65000"/>
                <a:lumOff val="35000"/>
              </a:schemeClr>
            </a:solidFill>
          </a:ln>
        </p:spPr>
        <p:txBody>
          <a:bodyPr>
            <a:normAutofit fontScale="62500" lnSpcReduction="20000"/>
          </a:bodyPr>
          <a:lstStyle/>
          <a:p>
            <a:endParaRPr lang="en-US" b="1" dirty="0" smtClean="0"/>
          </a:p>
          <a:p>
            <a:r>
              <a:rPr lang="en-US" b="1" dirty="0" smtClean="0"/>
              <a:t>Age</a:t>
            </a:r>
            <a:r>
              <a:rPr lang="en-US" b="1" dirty="0"/>
              <a:t>.</a:t>
            </a:r>
            <a:r>
              <a:rPr lang="en-US" dirty="0"/>
              <a:t> Simply getting older increases your risk of damaged and narrowed arteries.</a:t>
            </a:r>
          </a:p>
          <a:p>
            <a:r>
              <a:rPr lang="en-US" b="1" dirty="0"/>
              <a:t>Sex.</a:t>
            </a:r>
            <a:r>
              <a:rPr lang="en-US" dirty="0"/>
              <a:t> Men are generally at greater risk of coronary artery disease. However, the risk for women increases after menopause.</a:t>
            </a:r>
          </a:p>
          <a:p>
            <a:r>
              <a:rPr lang="en-US" b="1" dirty="0"/>
              <a:t>Family history.</a:t>
            </a:r>
            <a:r>
              <a:rPr lang="en-US" dirty="0"/>
              <a:t> A family history of heart disease is associated with a higher risk of coronary artery disease, especially if a close relative developed heart disease at an early age. Your risk is highest if your father or a brother was diagnosed with heart disease before age 55, or your mother or a sister developed it before age 65.</a:t>
            </a:r>
          </a:p>
          <a:p>
            <a:r>
              <a:rPr lang="en-US" b="1" dirty="0"/>
              <a:t>Smoking.</a:t>
            </a:r>
            <a:r>
              <a:rPr lang="en-US" dirty="0"/>
              <a:t> Nicotine constricts your blood vessels, and carbon monoxide can damage their inner lining, making them more susceptible to atherosclerosis. The incidence of heart attack in women who smoke at least 20 cigarettes a day is six times that of women who've never smoked. For men who smoke, the incidence is triple that of nonsmokers</a:t>
            </a:r>
            <a:r>
              <a:rPr lang="en-US" dirty="0" smtClean="0"/>
              <a:t>.</a:t>
            </a:r>
            <a:endParaRPr lang="en-US" dirty="0"/>
          </a:p>
        </p:txBody>
      </p:sp>
      <p:sp>
        <p:nvSpPr>
          <p:cNvPr id="4" name="TextBox 3"/>
          <p:cNvSpPr txBox="1"/>
          <p:nvPr/>
        </p:nvSpPr>
        <p:spPr>
          <a:xfrm>
            <a:off x="1600200" y="6248400"/>
            <a:ext cx="7162800" cy="307777"/>
          </a:xfrm>
          <a:prstGeom prst="rect">
            <a:avLst/>
          </a:prstGeom>
          <a:noFill/>
        </p:spPr>
        <p:txBody>
          <a:bodyPr wrap="square" rtlCol="0">
            <a:spAutoFit/>
          </a:bodyPr>
          <a:lstStyle/>
          <a:p>
            <a:r>
              <a:rPr lang="en-US" sz="1400" dirty="0" smtClean="0">
                <a:hlinkClick r:id="rId2"/>
              </a:rPr>
              <a:t>http://www.mayoclinic.com/health/coronary-artery-disease/DS00064/DSECTION=risk-factors</a:t>
            </a:r>
            <a:endParaRPr lang="en-US" sz="14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Risk Factor CHD</a:t>
            </a:r>
            <a:endParaRPr lang="en-US" dirty="0"/>
          </a:p>
        </p:txBody>
      </p:sp>
      <p:sp>
        <p:nvSpPr>
          <p:cNvPr id="3" name="Content Placeholder 2"/>
          <p:cNvSpPr>
            <a:spLocks noGrp="1"/>
          </p:cNvSpPr>
          <p:nvPr>
            <p:ph idx="1"/>
          </p:nvPr>
        </p:nvSpPr>
        <p:spPr>
          <a:gradFill>
            <a:gsLst>
              <a:gs pos="0">
                <a:schemeClr val="accent1">
                  <a:lumMod val="60000"/>
                  <a:lumOff val="40000"/>
                </a:schemeClr>
              </a:gs>
              <a:gs pos="50000">
                <a:schemeClr val="accent1">
                  <a:tint val="44500"/>
                  <a:satMod val="160000"/>
                </a:schemeClr>
              </a:gs>
              <a:gs pos="100000">
                <a:schemeClr val="accent1">
                  <a:tint val="23500"/>
                  <a:satMod val="160000"/>
                </a:schemeClr>
              </a:gs>
            </a:gsLst>
            <a:lin ang="5400000" scaled="0"/>
          </a:gradFill>
          <a:ln w="38100">
            <a:solidFill>
              <a:schemeClr val="tx1">
                <a:lumMod val="65000"/>
                <a:lumOff val="35000"/>
              </a:schemeClr>
            </a:solidFill>
          </a:ln>
        </p:spPr>
        <p:txBody>
          <a:bodyPr>
            <a:normAutofit fontScale="70000" lnSpcReduction="20000"/>
          </a:bodyPr>
          <a:lstStyle/>
          <a:p>
            <a:endParaRPr lang="en-US" b="1" dirty="0" smtClean="0"/>
          </a:p>
          <a:p>
            <a:r>
              <a:rPr lang="en-US" b="1" dirty="0" smtClean="0"/>
              <a:t>High </a:t>
            </a:r>
            <a:r>
              <a:rPr lang="en-US" b="1" dirty="0"/>
              <a:t>blood cholesterol levels.</a:t>
            </a:r>
            <a:r>
              <a:rPr lang="en-US" dirty="0"/>
              <a:t> High levels of cholesterol in your blood can increase the risk of formation of plaques and atherosclerosis. High cholesterol can be caused by a high level of low-density lipoprotein (LDL), known as the "bad" cholesterol. A low level of high-density lipoprotein (HDL), known as the "good" cholesterol, also can promote atherosclerosis.</a:t>
            </a:r>
          </a:p>
          <a:p>
            <a:r>
              <a:rPr lang="en-US" b="1" dirty="0"/>
              <a:t>Diabetes.</a:t>
            </a:r>
            <a:r>
              <a:rPr lang="en-US" dirty="0"/>
              <a:t> Diabetes is associated with an increased risk of coronary artery disease. Both conditions share similar risk factors, such as obesity and high blood pressure.</a:t>
            </a:r>
          </a:p>
          <a:p>
            <a:r>
              <a:rPr lang="en-US" b="1" dirty="0"/>
              <a:t>Obesity.</a:t>
            </a:r>
            <a:r>
              <a:rPr lang="en-US" dirty="0"/>
              <a:t> Excess weight typically worsens other risk factors.</a:t>
            </a:r>
          </a:p>
          <a:p>
            <a:r>
              <a:rPr lang="en-US" b="1" dirty="0"/>
              <a:t>Physical inactivity.</a:t>
            </a:r>
            <a:r>
              <a:rPr lang="en-US" dirty="0"/>
              <a:t> Lack of exercise also is associated with coronary artery disease and some of its risk factors, as well.</a:t>
            </a:r>
          </a:p>
          <a:p>
            <a:r>
              <a:rPr lang="en-US" b="1" dirty="0"/>
              <a:t>High stress.</a:t>
            </a:r>
            <a:r>
              <a:rPr lang="en-US" dirty="0"/>
              <a:t> Unrelieved stress in your life may damage your arteries as well as worsen other risk factors for coronary artery disease.</a:t>
            </a:r>
          </a:p>
          <a:p>
            <a:endParaRPr lang="en-US" dirty="0"/>
          </a:p>
        </p:txBody>
      </p:sp>
      <p:sp>
        <p:nvSpPr>
          <p:cNvPr id="4" name="TextBox 3"/>
          <p:cNvSpPr txBox="1"/>
          <p:nvPr/>
        </p:nvSpPr>
        <p:spPr>
          <a:xfrm>
            <a:off x="1600200" y="6248400"/>
            <a:ext cx="7162800" cy="307777"/>
          </a:xfrm>
          <a:prstGeom prst="rect">
            <a:avLst/>
          </a:prstGeom>
          <a:noFill/>
        </p:spPr>
        <p:txBody>
          <a:bodyPr wrap="square" rtlCol="0">
            <a:spAutoFit/>
          </a:bodyPr>
          <a:lstStyle/>
          <a:p>
            <a:r>
              <a:rPr lang="en-US" sz="1400" dirty="0" smtClean="0">
                <a:hlinkClick r:id="rId2"/>
              </a:rPr>
              <a:t>http://www.mayoclinic.com/health/coronary-artery-disease/DS00064/DSECTION=risk-factors</a:t>
            </a:r>
            <a:endParaRPr lang="en-US" sz="14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639762"/>
          </a:xfrm>
        </p:spPr>
        <p:txBody>
          <a:bodyPr>
            <a:normAutofit/>
          </a:bodyPr>
          <a:lstStyle/>
          <a:p>
            <a:r>
              <a:rPr lang="en-US" sz="2400" dirty="0" smtClean="0"/>
              <a:t>Framingham Risk Scoring</a:t>
            </a:r>
            <a:endParaRPr lang="en-US" sz="2400" dirty="0"/>
          </a:p>
        </p:txBody>
      </p:sp>
      <p:pic>
        <p:nvPicPr>
          <p:cNvPr id="1026" name="Picture 2" descr="http://www.cvtoolbox.com/cvtoolbox1/risk_calc/supports/fram1.gif"/>
          <p:cNvPicPr>
            <a:picLocks noChangeAspect="1" noChangeArrowheads="1"/>
          </p:cNvPicPr>
          <p:nvPr/>
        </p:nvPicPr>
        <p:blipFill>
          <a:blip r:embed="rId2" cstate="print"/>
          <a:srcRect/>
          <a:stretch>
            <a:fillRect/>
          </a:stretch>
        </p:blipFill>
        <p:spPr bwMode="auto">
          <a:xfrm>
            <a:off x="457200" y="685800"/>
            <a:ext cx="8686800" cy="5657851"/>
          </a:xfrm>
          <a:prstGeom prst="rect">
            <a:avLst/>
          </a:prstGeom>
          <a:noFill/>
        </p:spPr>
      </p:pic>
      <p:sp>
        <p:nvSpPr>
          <p:cNvPr id="5" name="TextBox 4"/>
          <p:cNvSpPr txBox="1"/>
          <p:nvPr/>
        </p:nvSpPr>
        <p:spPr>
          <a:xfrm>
            <a:off x="3048000" y="6400800"/>
            <a:ext cx="5791200" cy="369332"/>
          </a:xfrm>
          <a:prstGeom prst="rect">
            <a:avLst/>
          </a:prstGeom>
          <a:noFill/>
        </p:spPr>
        <p:txBody>
          <a:bodyPr wrap="square" rtlCol="0">
            <a:spAutoFit/>
          </a:bodyPr>
          <a:lstStyle/>
          <a:p>
            <a:pPr algn="r"/>
            <a:r>
              <a:rPr lang="en-US" dirty="0" smtClean="0">
                <a:hlinkClick r:id="rId3"/>
              </a:rPr>
              <a:t>http://www.cvtoolbox.com/cvtoolbox1/risk_calc/rc.html</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482" name="Picture 2" descr="http://www.cvtoolbox.com/cvtoolbox1/risk_calc/supports/fram2.gif"/>
          <p:cNvPicPr>
            <a:picLocks noChangeAspect="1" noChangeArrowheads="1"/>
          </p:cNvPicPr>
          <p:nvPr/>
        </p:nvPicPr>
        <p:blipFill>
          <a:blip r:embed="rId2" cstate="print"/>
          <a:srcRect/>
          <a:stretch>
            <a:fillRect/>
          </a:stretch>
        </p:blipFill>
        <p:spPr bwMode="auto">
          <a:xfrm>
            <a:off x="2371725" y="171756"/>
            <a:ext cx="3800475" cy="6476694"/>
          </a:xfrm>
          <a:prstGeom prst="rect">
            <a:avLst/>
          </a:prstGeom>
          <a:noFill/>
        </p:spPr>
      </p:pic>
      <p:sp>
        <p:nvSpPr>
          <p:cNvPr id="5" name="TextBox 4"/>
          <p:cNvSpPr txBox="1"/>
          <p:nvPr/>
        </p:nvSpPr>
        <p:spPr>
          <a:xfrm>
            <a:off x="3048000" y="6400800"/>
            <a:ext cx="5791200" cy="369332"/>
          </a:xfrm>
          <a:prstGeom prst="rect">
            <a:avLst/>
          </a:prstGeom>
          <a:noFill/>
        </p:spPr>
        <p:txBody>
          <a:bodyPr wrap="square" rtlCol="0">
            <a:spAutoFit/>
          </a:bodyPr>
          <a:lstStyle/>
          <a:p>
            <a:pPr algn="r"/>
            <a:r>
              <a:rPr lang="en-US" dirty="0" smtClean="0">
                <a:hlinkClick r:id="rId3"/>
              </a:rPr>
              <a:t>http://www.cvtoolbox.com/cvtoolbox1/risk_calc/rc.html</a:t>
            </a:r>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153</TotalTime>
  <Words>735</Words>
  <Application>Microsoft Office PowerPoint</Application>
  <PresentationFormat>On-screen Show (4:3)</PresentationFormat>
  <Paragraphs>257</Paragraphs>
  <Slides>21</Slides>
  <Notes>0</Notes>
  <HiddenSlides>0</HiddenSlides>
  <MMClips>3</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Office Theme</vt:lpstr>
      <vt:lpstr>Penatalaksanaan Dislipidemia Statin sebagai salah satu modalitas terapi</vt:lpstr>
      <vt:lpstr>Lipoprotein</vt:lpstr>
      <vt:lpstr>Target</vt:lpstr>
      <vt:lpstr>Slide 4</vt:lpstr>
      <vt:lpstr>Slide 5</vt:lpstr>
      <vt:lpstr>Risk Factor CHD</vt:lpstr>
      <vt:lpstr>Risk Factor CHD</vt:lpstr>
      <vt:lpstr>Framingham Risk Scoring</vt:lpstr>
      <vt:lpstr>Slide 9</vt:lpstr>
      <vt:lpstr>Slide 10</vt:lpstr>
      <vt:lpstr>Slide 11</vt:lpstr>
      <vt:lpstr>Slide 12</vt:lpstr>
      <vt:lpstr>Slide 13</vt:lpstr>
      <vt:lpstr>Slide 14</vt:lpstr>
      <vt:lpstr>Slide 15</vt:lpstr>
      <vt:lpstr>Kombinasi Obat</vt:lpstr>
      <vt:lpstr>TERIMA KASIH</vt:lpstr>
      <vt:lpstr>Pemeriksaan Laboratorium untuk Lipid </vt:lpstr>
      <vt:lpstr>Dislipidemia pada penderita Diabetes</vt:lpstr>
      <vt:lpstr>Dislipidemia pada alkoholisme</vt:lpstr>
      <vt:lpstr>Slide 21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dr.heru wiyono</dc:creator>
  <cp:lastModifiedBy>Faiz</cp:lastModifiedBy>
  <cp:revision>13</cp:revision>
  <dcterms:created xsi:type="dcterms:W3CDTF">2012-09-17T13:06:28Z</dcterms:created>
  <dcterms:modified xsi:type="dcterms:W3CDTF">2012-09-18T05:32:03Z</dcterms:modified>
</cp:coreProperties>
</file>